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</p:sldMasterIdLst>
  <p:sldIdLst>
    <p:sldId id="257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65" r:id="rId11"/>
    <p:sldId id="277" r:id="rId12"/>
    <p:sldId id="266" r:id="rId13"/>
    <p:sldId id="267" r:id="rId14"/>
    <p:sldId id="273" r:id="rId15"/>
    <p:sldId id="268" r:id="rId16"/>
    <p:sldId id="269" r:id="rId17"/>
    <p:sldId id="276" r:id="rId18"/>
    <p:sldId id="271" r:id="rId19"/>
    <p:sldId id="270" r:id="rId20"/>
    <p:sldId id="272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59" autoAdjust="0"/>
    <p:restoredTop sz="86380" autoAdjust="0"/>
  </p:normalViewPr>
  <p:slideViewPr>
    <p:cSldViewPr>
      <p:cViewPr varScale="1">
        <p:scale>
          <a:sx n="73" d="100"/>
          <a:sy n="73" d="100"/>
        </p:scale>
        <p:origin x="-193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B2E69-395A-4F98-80E4-4C6F818E65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982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6DD73-75AF-46D7-A1AA-52D8CE9A162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1583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05B42-975D-4BA9-B541-DE5775788FA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0905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DD347-34CC-40E7-830E-6F67AB08243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4215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B67C2-5F2C-4769-A48C-7FD8A654095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5464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465E4-0D37-44D0-ADCF-E878CFE4122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3931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E4497-29FE-40F3-8059-2AB4BC0526E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5339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C50AB-508D-4AF6-8707-81212615103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728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5FBD2-7095-459E-9928-12DD4BA75C3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3978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8DBB8-6E9E-4F39-85BF-593EDF4392B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3884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C43B-4952-4E8F-A4E3-7F24EAF55AC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6201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B164F-E4D8-41D8-BA2E-29E9F66D0D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4223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file:///C:\Users\Admin\Desktop\&#1084;&#1072;&#1088;&#1077;&#1084;%20&#1087;&#1083;&#1102;&#1089;.mp3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марем плюс.mp3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527425"/>
            <a:ext cx="609600" cy="609600"/>
          </a:xfrm>
        </p:spPr>
      </p:pic>
      <p:pic>
        <p:nvPicPr>
          <p:cNvPr id="2050" name="Picture 2" descr="http://eng.teatrain.ru/wp-content/uploads/2015/07/mechet_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74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марем плюс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5143504" y="628652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272606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37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audio>
              <p:cMediaNode numSld="999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7125113" cy="924475"/>
          </a:xfrm>
        </p:spPr>
        <p:txBody>
          <a:bodyPr/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  <a:latin typeface="Monotype Corsiva" pitchFamily="66" charset="0"/>
              </a:rPr>
              <a:t>Развлечения</a:t>
            </a:r>
            <a:endParaRPr lang="ru-RU" sz="6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5362" name="Picture 2" descr="C:\Users\Сацита\Documents\снежная губ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068960"/>
            <a:ext cx="5052053" cy="3789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Сацита\Documents\снег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24744"/>
            <a:ext cx="4680520" cy="3510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073558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19672" y="260648"/>
            <a:ext cx="57606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7030A0"/>
                </a:solidFill>
                <a:latin typeface="Monotype Corsiva" pitchFamily="66" charset="0"/>
                <a:cs typeface="Arial"/>
              </a:rPr>
              <a:t>Наши выставки</a:t>
            </a:r>
            <a:endParaRPr lang="ru-RU" sz="6600" dirty="0">
              <a:solidFill>
                <a:srgbClr val="7030A0"/>
              </a:solidFill>
            </a:endParaRPr>
          </a:p>
        </p:txBody>
      </p:sp>
      <p:pic>
        <p:nvPicPr>
          <p:cNvPr id="7170" name="Picture 2" descr="C:\Users\Сацита\Documents\мар поделки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68644"/>
            <a:ext cx="8856984" cy="5136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884349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2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63588" y="160155"/>
            <a:ext cx="77048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latin typeface="Monotype Corsiva" pitchFamily="66" charset="0"/>
                <a:cs typeface="Arial"/>
              </a:rPr>
              <a:t>Обучение с увлечением</a:t>
            </a:r>
            <a:endParaRPr lang="ru-RU" sz="6600" dirty="0"/>
          </a:p>
        </p:txBody>
      </p:sp>
      <p:pic>
        <p:nvPicPr>
          <p:cNvPr id="8194" name="Picture 2" descr="C:\Users\Сацита\Documents\мар работы детей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151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Сацита\Documents\мар раб детей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72" y="4049079"/>
            <a:ext cx="3731907" cy="27989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Сацита\Documents\мар работы дете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202" y="1632120"/>
            <a:ext cx="5195782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181609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59632" y="161649"/>
            <a:ext cx="745232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latin typeface="Monotype Corsiva" pitchFamily="66" charset="0"/>
                <a:cs typeface="Arial"/>
              </a:rPr>
              <a:t>Обучение с увлечением</a:t>
            </a:r>
            <a:endParaRPr lang="ru-RU" sz="6600" dirty="0"/>
          </a:p>
        </p:txBody>
      </p:sp>
      <p:pic>
        <p:nvPicPr>
          <p:cNvPr id="9219" name="Picture 3" descr="C:\Users\Сацита\Documents\мар урок 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671" y="1124743"/>
            <a:ext cx="5166321" cy="3874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Сацита\Documents\мар урок 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78" y="4077072"/>
            <a:ext cx="3611893" cy="2708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Сацита\Documents\мар урок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8922"/>
            <a:ext cx="2304256" cy="3072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961697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3888618">
            <a:off x="1857820" y="2948484"/>
            <a:ext cx="5929047" cy="924475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>
                <a:solidFill>
                  <a:srgbClr val="FF0000"/>
                </a:solidFill>
                <a:latin typeface="Monotype Corsiva" pitchFamily="66" charset="0"/>
              </a:rPr>
              <a:t>Мои увлечения</a:t>
            </a:r>
          </a:p>
        </p:txBody>
      </p:sp>
      <p:pic>
        <p:nvPicPr>
          <p:cNvPr id="4098" name="Picture 2" descr="F:\Сацита\2 младшая по труду урожай 2017\IMG-20170608-WA0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806" y="3000022"/>
            <a:ext cx="2987824" cy="3791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Сацита\2 младшая по труду урожай 2017\IMG-20170608-WA00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8095">
            <a:off x="382850" y="-50562"/>
            <a:ext cx="3216602" cy="40442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Сацита\2 младшая по труду урожай 2017\IMG-20170608-WA00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432" y="188640"/>
            <a:ext cx="3833040" cy="28747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Сацита\Documents\зарядк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97558"/>
            <a:ext cx="4464496" cy="2678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573851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125113" cy="924475"/>
          </a:xfrm>
        </p:spPr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ru-RU" sz="6600" b="1" dirty="0">
                <a:solidFill>
                  <a:srgbClr val="CC0066"/>
                </a:solidFill>
                <a:latin typeface="Monotype Corsiva" pitchFamily="66" charset="0"/>
                <a:ea typeface="Times New Roman"/>
                <a:cs typeface="Arial"/>
              </a:rPr>
              <a:t>Мои </a:t>
            </a:r>
            <a:r>
              <a:rPr lang="ru-RU" sz="6600" b="1" dirty="0" smtClean="0">
                <a:solidFill>
                  <a:srgbClr val="CC0066"/>
                </a:solidFill>
                <a:latin typeface="Monotype Corsiva" pitchFamily="66" charset="0"/>
                <a:ea typeface="Times New Roman"/>
                <a:cs typeface="Arial"/>
              </a:rPr>
              <a:t>достижения</a:t>
            </a:r>
            <a:endParaRPr lang="ru-RU" sz="6600" dirty="0">
              <a:latin typeface="Monotype Corsiva" pitchFamily="66" charset="0"/>
            </a:endParaRPr>
          </a:p>
        </p:txBody>
      </p:sp>
      <p:pic>
        <p:nvPicPr>
          <p:cNvPr id="4" name="Picture 3" descr="C:\Users\Сацита\Documents\мар коол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680" y="3573016"/>
            <a:ext cx="4400709" cy="3102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72000" y="126876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latin typeface="Monotype Corsiva" pitchFamily="66" charset="0"/>
              </a:rPr>
              <a:t>Я проф. уровень свой повышаю,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Monotype Corsiva" pitchFamily="66" charset="0"/>
              </a:rPr>
              <a:t>Сертификаты потом получаю,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Monotype Corsiva" pitchFamily="66" charset="0"/>
              </a:rPr>
              <a:t>Чтоб у воспитанников моих</a:t>
            </a:r>
            <a:r>
              <a:rPr lang="ru-RU" sz="2800" dirty="0" smtClean="0">
                <a:latin typeface="Monotype Corsiva" pitchFamily="66" charset="0"/>
              </a:rPr>
              <a:t>,</a:t>
            </a:r>
            <a:endParaRPr lang="ru-RU" sz="2800" dirty="0"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4095073"/>
            <a:ext cx="51125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latin typeface="Monotype Corsiva" pitchFamily="66" charset="0"/>
              </a:rPr>
              <a:t>Таких любимых и почти родных,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Monotype Corsiva" pitchFamily="66" charset="0"/>
              </a:rPr>
              <a:t>Был современный педагог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Monotype Corsiva" pitchFamily="66" charset="0"/>
              </a:rPr>
              <a:t>И в воспитательном процессе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Monotype Corsiva" pitchFamily="66" charset="0"/>
              </a:rPr>
              <a:t>Разносторонним он быть мог.</a:t>
            </a:r>
          </a:p>
        </p:txBody>
      </p:sp>
      <p:pic>
        <p:nvPicPr>
          <p:cNvPr id="12289" name="Picture 1" descr="C:\Users\Сацита\Documents\курс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60572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Сацита\Documents\курсы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8308415" cy="46734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971600" y="260648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600" b="1" smtClean="0">
                <a:solidFill>
                  <a:srgbClr val="CC0066"/>
                </a:solidFill>
                <a:latin typeface="Monotype Corsiva" pitchFamily="66" charset="0"/>
                <a:ea typeface="Times New Roman"/>
                <a:cs typeface="Arial"/>
              </a:rPr>
              <a:t>Мои достижения</a:t>
            </a:r>
            <a:endParaRPr lang="ru-RU" sz="66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35780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80995" y="192223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00B050"/>
                </a:solidFill>
                <a:latin typeface="Monotype Corsiva" pitchFamily="66" charset="0"/>
                <a:ea typeface="Times New Roman"/>
              </a:rPr>
              <a:t>Уж так устроено природой</a:t>
            </a:r>
          </a:p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00B050"/>
                </a:solidFill>
                <a:latin typeface="Monotype Corsiva" pitchFamily="66" charset="0"/>
                <a:ea typeface="Times New Roman"/>
              </a:rPr>
              <a:t>Из года в год, из века в век.</a:t>
            </a:r>
          </a:p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00B050"/>
                </a:solidFill>
                <a:latin typeface="Monotype Corsiva" pitchFamily="66" charset="0"/>
                <a:ea typeface="Times New Roman"/>
              </a:rPr>
              <a:t>На свете каждую минуту</a:t>
            </a:r>
          </a:p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00B050"/>
                </a:solidFill>
                <a:latin typeface="Monotype Corsiva" pitchFamily="66" charset="0"/>
                <a:ea typeface="Times New Roman"/>
              </a:rPr>
              <a:t>В мир входит новый человек.</a:t>
            </a:r>
            <a:endParaRPr lang="ru-RU" sz="2400" b="1" dirty="0">
              <a:solidFill>
                <a:srgbClr val="00B050"/>
              </a:solidFill>
              <a:effectLst/>
              <a:latin typeface="Monotype Corsiva" pitchFamily="66" charset="0"/>
              <a:ea typeface="Times New Roman"/>
            </a:endParaRPr>
          </a:p>
        </p:txBody>
      </p:sp>
      <p:pic>
        <p:nvPicPr>
          <p:cNvPr id="5123" name="Picture 3" descr="F:\Сацита\2 младшая по труду урожай 2017\IMG-20170608-WA00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518" t="15070"/>
          <a:stretch/>
        </p:blipFill>
        <p:spPr bwMode="auto">
          <a:xfrm>
            <a:off x="-27825" y="31846"/>
            <a:ext cx="2574675" cy="45215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Сацита\2 младшая по труду урожай 2017\IMG-20170607-WA00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2381" r="41746"/>
          <a:stretch/>
        </p:blipFill>
        <p:spPr bwMode="auto">
          <a:xfrm>
            <a:off x="2421733" y="1716575"/>
            <a:ext cx="3051212" cy="33255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64088" y="1805493"/>
            <a:ext cx="37799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Monotype Corsiva" pitchFamily="66" charset="0"/>
                <a:ea typeface="Times New Roman"/>
              </a:rPr>
              <a:t>И как росток, весною </a:t>
            </a: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  <a:ea typeface="Times New Roman"/>
              </a:rPr>
              <a:t>появившись,</a:t>
            </a:r>
          </a:p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  <a:ea typeface="Times New Roman"/>
              </a:rPr>
              <a:t>Он </a:t>
            </a:r>
            <a:r>
              <a:rPr lang="ru-RU" sz="2400" b="1" dirty="0">
                <a:solidFill>
                  <a:srgbClr val="FF0000"/>
                </a:solidFill>
                <a:latin typeface="Monotype Corsiva" pitchFamily="66" charset="0"/>
                <a:ea typeface="Times New Roman"/>
              </a:rPr>
              <a:t>познает впервые этот мир.</a:t>
            </a:r>
          </a:p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  <a:ea typeface="Times New Roman"/>
              </a:rPr>
              <a:t>Растет </a:t>
            </a:r>
            <a:r>
              <a:rPr lang="ru-RU" sz="2400" b="1" dirty="0">
                <a:solidFill>
                  <a:srgbClr val="FF0000"/>
                </a:solidFill>
                <a:latin typeface="Monotype Corsiva" pitchFamily="66" charset="0"/>
                <a:ea typeface="Times New Roman"/>
              </a:rPr>
              <a:t>и развивается, он дышит,</a:t>
            </a:r>
          </a:p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  <a:ea typeface="Times New Roman"/>
              </a:rPr>
              <a:t>И </a:t>
            </a:r>
            <a:r>
              <a:rPr lang="ru-RU" sz="2400" b="1" dirty="0">
                <a:solidFill>
                  <a:srgbClr val="FF0000"/>
                </a:solidFill>
                <a:latin typeface="Monotype Corsiva" pitchFamily="66" charset="0"/>
                <a:ea typeface="Times New Roman"/>
              </a:rPr>
              <a:t>ценит в этой жизни каждый миг!</a:t>
            </a:r>
            <a:endParaRPr lang="ru-RU" sz="2400" b="1" dirty="0">
              <a:solidFill>
                <a:srgbClr val="FF0000"/>
              </a:solidFill>
              <a:effectLst/>
              <a:latin typeface="Monotype Corsiva" pitchFamily="66" charset="0"/>
              <a:ea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6686" y="4836123"/>
            <a:ext cx="53654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Monotype Corsiva" pitchFamily="66" charset="0"/>
                <a:ea typeface="Times New Roman"/>
              </a:rPr>
              <a:t>Каким он вырастет, кем будет, кем он станет,</a:t>
            </a:r>
          </a:p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Monotype Corsiva" pitchFamily="66" charset="0"/>
                <a:ea typeface="Times New Roman"/>
              </a:rPr>
              <a:t>И кто поможет воплотить его мечты.</a:t>
            </a:r>
          </a:p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Monotype Corsiva" pitchFamily="66" charset="0"/>
                <a:ea typeface="Times New Roman"/>
              </a:rPr>
              <a:t>Пока еще никто из нас не знает,</a:t>
            </a:r>
          </a:p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Monotype Corsiva" pitchFamily="66" charset="0"/>
                <a:ea typeface="Times New Roman"/>
              </a:rPr>
              <a:t>Но верит каждый в силу доброты!</a:t>
            </a:r>
            <a:endParaRPr lang="ru-RU" sz="2400" b="1" dirty="0">
              <a:solidFill>
                <a:srgbClr val="0070C0"/>
              </a:solidFill>
              <a:effectLst/>
              <a:latin typeface="Monotype Corsiva" pitchFamily="66" charset="0"/>
              <a:ea typeface="Times New Roman"/>
            </a:endParaRPr>
          </a:p>
        </p:txBody>
      </p:sp>
      <p:pic>
        <p:nvPicPr>
          <p:cNvPr id="5125" name="Picture 5" descr="F:\Сацита\2 младшая по труду урожай 2017\IMG-20170607-WA0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4481217"/>
            <a:ext cx="4063378" cy="2285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205438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75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75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500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1"/>
            <a:ext cx="9036496" cy="1224136"/>
          </a:xfrm>
        </p:spPr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ru-RU" sz="6600" b="1" dirty="0" smtClean="0">
                <a:solidFill>
                  <a:srgbClr val="FF0000"/>
                </a:solidFill>
                <a:latin typeface="Monotype Corsiva" pitchFamily="66" charset="0"/>
                <a:cs typeface="Arial"/>
              </a:rPr>
              <a:t>Как </a:t>
            </a:r>
            <a:r>
              <a:rPr lang="ru-RU" sz="6600" b="1" dirty="0" smtClean="0">
                <a:solidFill>
                  <a:srgbClr val="FF0000"/>
                </a:solidFill>
                <a:latin typeface="Monotype Corsiva" pitchFamily="66" charset="0"/>
                <a:cs typeface="Arial"/>
              </a:rPr>
              <a:t> я </a:t>
            </a:r>
            <a:r>
              <a:rPr lang="ru-RU" sz="6600" b="1" dirty="0" smtClean="0">
                <a:solidFill>
                  <a:srgbClr val="FF0000"/>
                </a:solidFill>
                <a:latin typeface="Monotype Corsiva" pitchFamily="66" charset="0"/>
                <a:cs typeface="Arial"/>
              </a:rPr>
              <a:t>отношусь к своей работе?</a:t>
            </a:r>
            <a:endParaRPr lang="ru-RU" sz="66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628800"/>
            <a:ext cx="82809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Monotype Corsiva" pitchFamily="66" charset="0"/>
                <a:ea typeface="Times New Roman"/>
              </a:rPr>
              <a:t>С детьми-неповторимыми такими работаю не первый год уже, </a:t>
            </a:r>
          </a:p>
          <a:p>
            <a:pPr marL="450215"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Monotype Corsiva" pitchFamily="66" charset="0"/>
                <a:ea typeface="Times New Roman"/>
              </a:rPr>
              <a:t>Без ложной скромности признаюсь, что я ребятам по душе, </a:t>
            </a:r>
          </a:p>
          <a:p>
            <a:pPr marL="450215"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Monotype Corsiva" pitchFamily="66" charset="0"/>
                <a:ea typeface="Times New Roman"/>
              </a:rPr>
              <a:t>Я, в свою очередь, конечно, люблю их всех до одного,</a:t>
            </a:r>
          </a:p>
          <a:p>
            <a:pPr marL="450215"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Monotype Corsiva" pitchFamily="66" charset="0"/>
                <a:ea typeface="Times New Roman"/>
              </a:rPr>
              <a:t>Свои таланты применяю и улучшаю мастерство,</a:t>
            </a:r>
          </a:p>
          <a:p>
            <a:pPr marL="450215"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Monotype Corsiva" pitchFamily="66" charset="0"/>
                <a:ea typeface="Times New Roman"/>
              </a:rPr>
              <a:t>Им так нужны моё терпенье, моё участье, кропотливый труд...</a:t>
            </a:r>
          </a:p>
          <a:p>
            <a:pPr marL="450215"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Monotype Corsiva" pitchFamily="66" charset="0"/>
                <a:ea typeface="Times New Roman"/>
              </a:rPr>
              <a:t>Я верю, что мои старанья и уменья плоды свои достойные дадут!</a:t>
            </a:r>
          </a:p>
          <a:p>
            <a:pPr marL="450215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 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0242" name="Picture 2" descr="C:\Users\Сацита\Documents\мар урок 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8647"/>
          <a:stretch/>
        </p:blipFill>
        <p:spPr bwMode="auto">
          <a:xfrm>
            <a:off x="1142779" y="4027397"/>
            <a:ext cx="6786433" cy="27238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515157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:\Users\Сацита\Pictures\allfons.ru-1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929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548680"/>
            <a:ext cx="4762872" cy="129614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Как я оцениваю </a:t>
            </a:r>
            <a:r>
              <a:rPr lang="ru-RU" b="1" dirty="0">
                <a:solidFill>
                  <a:schemeClr val="bg1"/>
                </a:solidFill>
              </a:rPr>
              <a:t>свою деятельность?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132856"/>
            <a:ext cx="6912768" cy="3240360"/>
          </a:xfrm>
        </p:spPr>
        <p:txBody>
          <a:bodyPr>
            <a:normAutofit fontScale="55000" lnSpcReduction="20000"/>
          </a:bodyPr>
          <a:lstStyle/>
          <a:p>
            <a:pPr indent="540385">
              <a:lnSpc>
                <a:spcPct val="120000"/>
              </a:lnSpc>
              <a:spcAft>
                <a:spcPts val="1000"/>
              </a:spcAft>
            </a:pPr>
            <a:r>
              <a:rPr lang="ru-RU" sz="4600" b="1" i="1" dirty="0">
                <a:latin typeface="Monotype Corsiva" pitchFamily="66" charset="0"/>
                <a:ea typeface="Calibri"/>
                <a:cs typeface="Times New Roman"/>
              </a:rPr>
              <a:t>Оно не вдруг приходит, мастерство, </a:t>
            </a:r>
            <a:r>
              <a:rPr lang="ru-RU" sz="4600" b="1" i="1" dirty="0" smtClean="0">
                <a:latin typeface="Monotype Corsiva" pitchFamily="66" charset="0"/>
                <a:ea typeface="Calibri"/>
                <a:cs typeface="Times New Roman"/>
              </a:rPr>
              <a:t>–</a:t>
            </a:r>
          </a:p>
          <a:p>
            <a:pPr indent="540385">
              <a:lnSpc>
                <a:spcPct val="120000"/>
              </a:lnSpc>
              <a:spcAft>
                <a:spcPts val="1000"/>
              </a:spcAft>
            </a:pPr>
            <a:r>
              <a:rPr lang="ru-RU" sz="4600" b="1" i="1" dirty="0" smtClean="0">
                <a:latin typeface="Monotype Corsiva" pitchFamily="66" charset="0"/>
                <a:ea typeface="Calibri"/>
                <a:cs typeface="Times New Roman"/>
              </a:rPr>
              <a:t>В </a:t>
            </a:r>
            <a:r>
              <a:rPr lang="ru-RU" sz="4600" b="1" i="1" dirty="0">
                <a:latin typeface="Monotype Corsiva" pitchFamily="66" charset="0"/>
                <a:ea typeface="Calibri"/>
                <a:cs typeface="Times New Roman"/>
              </a:rPr>
              <a:t>пути, в исканьях славится и крепнет…</a:t>
            </a:r>
            <a:endParaRPr lang="ru-RU" sz="4600" b="1" dirty="0">
              <a:latin typeface="Monotype Corsiva" pitchFamily="66" charset="0"/>
              <a:ea typeface="Calibri"/>
              <a:cs typeface="Times New Roman"/>
            </a:endParaRPr>
          </a:p>
          <a:p>
            <a:pPr indent="540385">
              <a:lnSpc>
                <a:spcPct val="120000"/>
              </a:lnSpc>
              <a:spcAft>
                <a:spcPts val="1000"/>
              </a:spcAft>
            </a:pPr>
            <a:r>
              <a:rPr lang="ru-RU" sz="4600" b="1" i="1" dirty="0">
                <a:latin typeface="Monotype Corsiva" pitchFamily="66" charset="0"/>
                <a:ea typeface="Calibri"/>
                <a:cs typeface="Times New Roman"/>
              </a:rPr>
              <a:t>Оступишься не раз, пока на гребне</a:t>
            </a:r>
            <a:endParaRPr lang="ru-RU" sz="4600" b="1" dirty="0">
              <a:latin typeface="Monotype Corsiva" pitchFamily="66" charset="0"/>
              <a:ea typeface="Calibri"/>
              <a:cs typeface="Times New Roman"/>
            </a:endParaRPr>
          </a:p>
          <a:p>
            <a:pPr indent="540385">
              <a:lnSpc>
                <a:spcPct val="120000"/>
              </a:lnSpc>
              <a:spcAft>
                <a:spcPts val="1000"/>
              </a:spcAft>
            </a:pPr>
            <a:r>
              <a:rPr lang="ru-RU" sz="4600" b="1" i="1" dirty="0">
                <a:latin typeface="Monotype Corsiva" pitchFamily="66" charset="0"/>
                <a:ea typeface="Calibri"/>
                <a:cs typeface="Times New Roman"/>
              </a:rPr>
              <a:t>Крутой волны вдруг ощутишь его…</a:t>
            </a:r>
            <a:endParaRPr lang="ru-RU" sz="4600" b="1" dirty="0">
              <a:latin typeface="Monotype Corsiva" pitchFamily="66" charset="0"/>
              <a:ea typeface="Calibri"/>
              <a:cs typeface="Times New Roman"/>
            </a:endParaRPr>
          </a:p>
          <a:p>
            <a:pPr indent="0" algn="r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4000" b="1" i="1" dirty="0">
                <a:latin typeface="Monotype Corsiva" pitchFamily="66" charset="0"/>
                <a:ea typeface="Calibri"/>
                <a:cs typeface="Times New Roman"/>
              </a:rPr>
              <a:t>В</a:t>
            </a:r>
            <a:r>
              <a:rPr lang="ru-RU" sz="4000" b="1" i="1" dirty="0" smtClean="0">
                <a:latin typeface="Monotype Corsiva" pitchFamily="66" charset="0"/>
                <a:ea typeface="Calibri"/>
                <a:cs typeface="Times New Roman"/>
              </a:rPr>
              <a:t>. Жуков</a:t>
            </a:r>
            <a:endParaRPr lang="ru-RU" sz="4000" b="1" dirty="0">
              <a:latin typeface="Monotype Corsiva" pitchFamily="66" charset="0"/>
              <a:ea typeface="Calibri"/>
              <a:cs typeface="Times New Roman"/>
            </a:endParaRPr>
          </a:p>
          <a:p>
            <a:pPr algn="ctr"/>
            <a:endParaRPr lang="ru-RU" dirty="0"/>
          </a:p>
        </p:txBody>
      </p:sp>
      <p:pic>
        <p:nvPicPr>
          <p:cNvPr id="5125" name="Picture 5" descr="C:\Users\Сацита\Pictures\iCAEKGX9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391" y="4797152"/>
            <a:ext cx="6451883" cy="18973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792879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2785999"/>
            <a:ext cx="5578782" cy="924475"/>
          </a:xfrm>
        </p:spPr>
        <p:txBody>
          <a:bodyPr>
            <a:normAutofit fontScale="90000"/>
          </a:bodyPr>
          <a:lstStyle/>
          <a:p>
            <a:r>
              <a:rPr lang="ru-RU" sz="7200" b="1" dirty="0" smtClean="0">
                <a:solidFill>
                  <a:srgbClr val="00B050"/>
                </a:solidFill>
                <a:latin typeface="Monotype Corsiva" pitchFamily="66" charset="0"/>
              </a:rPr>
              <a:t>Родная Чечня</a:t>
            </a:r>
            <a:endParaRPr lang="ru-RU" sz="72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4098" name="Picture 2" descr="http://santaltour.com/assets/images/krasnodar/tours/5-chudes-chechni/chech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3" y="2780928"/>
            <a:ext cx="3839208" cy="41020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grozny-inform.ru/LoadedFiles/benoy/3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668"/>
          <a:stretch/>
        </p:blipFill>
        <p:spPr bwMode="auto">
          <a:xfrm>
            <a:off x="4355976" y="-17687"/>
            <a:ext cx="4788024" cy="30126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mg-fotki.yandex.ru/get/16165/200266923.1c6/0_1364da_1b4d8c56_X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9845"/>
            <a:ext cx="4477888" cy="29327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visitchechnya.ru/wp-content/uploads/2014/03/chechnya-kezenoi-am-ozero-phot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3629498"/>
            <a:ext cx="5257663" cy="32575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599562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4" name="Picture 20" descr="C:\Users\Сацита\Documents\фон 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548"/>
          <a:stretch/>
        </p:blipFill>
        <p:spPr bwMode="auto">
          <a:xfrm>
            <a:off x="0" y="-357213"/>
            <a:ext cx="9144000" cy="72866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www.playcast.ru/uploads/2014/11/15/106374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700808"/>
            <a:ext cx="4824536" cy="36150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bestgif.narod.ru/cvety/bestgif.narod.ru_2126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052736"/>
            <a:ext cx="4112485" cy="33859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4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6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24607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2" name="Picture 22" descr="C:\Users\Сацита\Documents\chechenskaya_devochka_izbitaya_machehoy_popravlyaets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" y="3573016"/>
            <a:ext cx="4562602" cy="32849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2856384"/>
            <a:ext cx="5364088" cy="924475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Monotype Corsiva" pitchFamily="66" charset="0"/>
              </a:rPr>
              <a:t>Традиции Чечни </a:t>
            </a:r>
            <a:endParaRPr lang="ru-RU" sz="6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4" name="AutoShape 8" descr="http://www.energydiethd.com/_media/img/articles/kurbanov/3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://www.energydiethd.com/_media/img/articles/kurbanov/3.jpg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4"/>
          <p:cNvSpPr>
            <a:spLocks noChangeAspect="1" noChangeArrowheads="1"/>
          </p:cNvSpPr>
          <p:nvPr/>
        </p:nvSpPr>
        <p:spPr bwMode="auto">
          <a:xfrm>
            <a:off x="5207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6"/>
          <p:cNvSpPr>
            <a:spLocks noChangeAspect="1" noChangeArrowheads="1"/>
          </p:cNvSpPr>
          <p:nvPr/>
        </p:nvSpPr>
        <p:spPr bwMode="auto">
          <a:xfrm>
            <a:off x="673100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7" name="Picture 17" descr="C:\Users\Сацита\Documents\i2XW9YX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7937"/>
            <a:ext cx="5390997" cy="28484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9" name="Picture 19" descr="C:\Users\Сацита\Documents\Чеченский_танец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016"/>
            <a:ext cx="4572000" cy="32849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21"/>
          <p:cNvSpPr>
            <a:spLocks noChangeAspect="1" noChangeArrowheads="1"/>
          </p:cNvSpPr>
          <p:nvPr/>
        </p:nvSpPr>
        <p:spPr bwMode="auto">
          <a:xfrm>
            <a:off x="825500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24"/>
          <p:cNvSpPr>
            <a:spLocks noChangeAspect="1" noChangeArrowheads="1"/>
          </p:cNvSpPr>
          <p:nvPr/>
        </p:nvSpPr>
        <p:spPr bwMode="auto">
          <a:xfrm>
            <a:off x="977900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45" name="Picture 25" descr="C:\Users\Сацита\Documents\img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190" t="27223" r="29286" b="11031"/>
          <a:stretch/>
        </p:blipFill>
        <p:spPr bwMode="auto">
          <a:xfrm>
            <a:off x="1" y="0"/>
            <a:ext cx="3779911" cy="35730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47105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25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://photo.oringo.com.ua/static/2015/12/14/ed8aa23954458f0f6c91d3a7c6325e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35138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077" y="4653136"/>
            <a:ext cx="8856984" cy="20882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</a:rPr>
              <a:t>Товбулатова Марем Магомедовна</a:t>
            </a:r>
            <a:r>
              <a:rPr lang="ru-RU" sz="4800" dirty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4800" dirty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05 февраля 1984 г.</a:t>
            </a:r>
            <a:b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Monotype Corsiva" pitchFamily="66" charset="0"/>
              </a:rPr>
              <a:t>Воспитатель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МБДОУ «Детский сад  №4 </a:t>
            </a:r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«ВАЙНАХ»</a:t>
            </a:r>
            <a:r>
              <a:rPr lang="ru-RU" b="1" dirty="0">
                <a:solidFill>
                  <a:srgbClr val="0070C0"/>
                </a:solidFill>
                <a:latin typeface="Monotype Corsiva" pitchFamily="66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</a:b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6050"/>
            <a:ext cx="6528218" cy="43504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071887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www.vozdyx.ru/uploads/news/10021052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252520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lifeinkaif.ru/wp-content/uploads/2017/03/Fathers-Da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088" r="34539"/>
          <a:stretch/>
        </p:blipFill>
        <p:spPr bwMode="auto">
          <a:xfrm>
            <a:off x="3830721" y="2636912"/>
            <a:ext cx="1591078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599714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Сацита\Documents\мар дет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1" y="1052735"/>
            <a:ext cx="5340086" cy="4005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83" y="5229200"/>
            <a:ext cx="4983765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Детский сад №4 «Вайнах»</a:t>
            </a:r>
            <a:b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Ойсхар</a:t>
            </a: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F:\Сацита\2 младшая по труду урожай 2017\IMG-20170607-WA0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22721">
            <a:off x="4141761" y="2682379"/>
            <a:ext cx="5672910" cy="31910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116632"/>
            <a:ext cx="737573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>
                <a:solidFill>
                  <a:srgbClr val="FF0000"/>
                </a:solidFill>
                <a:latin typeface="Monotype Corsiva" pitchFamily="66" charset="0"/>
              </a:rPr>
              <a:t>Моя любимая </a:t>
            </a:r>
            <a:r>
              <a:rPr lang="ru-RU" sz="6600" b="1" dirty="0" smtClean="0">
                <a:solidFill>
                  <a:srgbClr val="FF0000"/>
                </a:solidFill>
                <a:latin typeface="Monotype Corsiva" pitchFamily="66" charset="0"/>
              </a:rPr>
              <a:t>работа</a:t>
            </a:r>
            <a:endParaRPr lang="ru-RU" sz="6600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32050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248307"/>
            <a:ext cx="5612945" cy="924475"/>
          </a:xfrm>
        </p:spPr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ru-RU" sz="6000" b="1" i="1" dirty="0">
                <a:solidFill>
                  <a:srgbClr val="FF0000"/>
                </a:solidFill>
                <a:latin typeface="Monotype Corsiva" pitchFamily="66" charset="0"/>
                <a:ea typeface="Times New Roman"/>
                <a:cs typeface="Arial"/>
              </a:rPr>
              <a:t>Мой руководитель</a:t>
            </a:r>
            <a:r>
              <a:rPr lang="ru-RU" sz="2400" dirty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/>
                <a:ea typeface="Times New Roman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4" name="Picture 2" descr="F:\Сацита\2 младшая по труду урожай 2017\IMG-20170607-WA0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3815"/>
            <a:ext cx="4884913" cy="65132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940152" y="1635629"/>
            <a:ext cx="2304256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724128" y="1173391"/>
            <a:ext cx="3236681" cy="49199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 smtClean="0">
                <a:latin typeface="Times New Roman"/>
                <a:ea typeface="Times New Roman"/>
              </a:rPr>
              <a:t/>
            </a:r>
            <a:br>
              <a:rPr lang="ru-RU" sz="2400" dirty="0" smtClean="0"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716016" y="1173392"/>
            <a:ext cx="4244793" cy="48478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000" b="1" i="1" dirty="0" smtClean="0">
                <a:solidFill>
                  <a:srgbClr val="833713"/>
                </a:solidFill>
                <a:latin typeface="Monotype Corsiva" pitchFamily="66" charset="0"/>
                <a:ea typeface="Times New Roman"/>
                <a:cs typeface="Arial"/>
              </a:rPr>
              <a:t>Джабраилова </a:t>
            </a:r>
            <a:r>
              <a:rPr lang="ru-RU" sz="4000" b="1" i="1" dirty="0">
                <a:solidFill>
                  <a:srgbClr val="833713"/>
                </a:solidFill>
                <a:latin typeface="Monotype Corsiva" pitchFamily="66" charset="0"/>
                <a:ea typeface="Times New Roman"/>
                <a:cs typeface="Arial"/>
              </a:rPr>
              <a:t>Х</a:t>
            </a:r>
            <a:r>
              <a:rPr lang="ru-RU" sz="4000" b="1" i="1" dirty="0" smtClean="0">
                <a:solidFill>
                  <a:srgbClr val="833713"/>
                </a:solidFill>
                <a:latin typeface="Monotype Corsiva" pitchFamily="66" charset="0"/>
                <a:ea typeface="Times New Roman"/>
                <a:cs typeface="Arial"/>
              </a:rPr>
              <a:t>адижат Асановна -</a:t>
            </a:r>
          </a:p>
          <a:p>
            <a:pPr algn="ctr"/>
            <a:r>
              <a:rPr lang="ru-RU" sz="4000" b="1" i="1" dirty="0" smtClean="0">
                <a:solidFill>
                  <a:srgbClr val="833713"/>
                </a:solidFill>
                <a:latin typeface="Monotype Corsiva" pitchFamily="66" charset="0"/>
                <a:ea typeface="Times New Roman"/>
                <a:cs typeface="Arial"/>
              </a:rPr>
              <a:t>заведующая </a:t>
            </a:r>
          </a:p>
          <a:p>
            <a:pPr algn="ctr"/>
            <a:r>
              <a:rPr lang="ru-RU" sz="4000" b="1" i="1" dirty="0" smtClean="0">
                <a:solidFill>
                  <a:srgbClr val="833713"/>
                </a:solidFill>
                <a:latin typeface="Monotype Corsiva" pitchFamily="66" charset="0"/>
                <a:ea typeface="Times New Roman"/>
                <a:cs typeface="Arial"/>
              </a:rPr>
              <a:t>МБДОУ </a:t>
            </a:r>
          </a:p>
          <a:p>
            <a:pPr algn="ctr"/>
            <a:r>
              <a:rPr lang="ru-RU" sz="4000" b="1" i="1" dirty="0" smtClean="0">
                <a:solidFill>
                  <a:srgbClr val="833713"/>
                </a:solidFill>
                <a:latin typeface="Monotype Corsiva" pitchFamily="66" charset="0"/>
                <a:ea typeface="Times New Roman"/>
                <a:cs typeface="Arial"/>
              </a:rPr>
              <a:t>«Детский сад №4 «Вайнах» </a:t>
            </a:r>
            <a:r>
              <a:rPr lang="ru-RU" sz="4000" b="1" dirty="0" smtClean="0">
                <a:latin typeface="Times New Roman"/>
                <a:ea typeface="Times New Roman"/>
              </a:rPr>
              <a:t/>
            </a:r>
            <a:br>
              <a:rPr lang="ru-RU" sz="4000" b="1" dirty="0" smtClean="0">
                <a:latin typeface="Times New Roman"/>
                <a:ea typeface="Times New Roman"/>
              </a:rPr>
            </a:br>
            <a:endParaRPr lang="ru-RU" sz="4000" b="1" dirty="0"/>
          </a:p>
        </p:txBody>
      </p:sp>
    </p:spTree>
    <p:extLst>
      <p:ext uri="{BB962C8B-B14F-4D97-AF65-F5344CB8AC3E}">
        <p14:creationId xmlns="" xmlns:p14="http://schemas.microsoft.com/office/powerpoint/2010/main" val="21708859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88639"/>
            <a:ext cx="6768752" cy="1584177"/>
          </a:xfrm>
        </p:spPr>
        <p:txBody>
          <a:bodyPr>
            <a:normAutofit/>
          </a:bodyPr>
          <a:lstStyle/>
          <a:p>
            <a:pPr marL="450215">
              <a:spcAft>
                <a:spcPts val="0"/>
              </a:spcAft>
            </a:pPr>
            <a:r>
              <a:rPr lang="ru-RU" sz="6600" b="1" dirty="0" smtClean="0">
                <a:solidFill>
                  <a:srgbClr val="FF0000"/>
                </a:solidFill>
                <a:latin typeface="Monotype Corsiva" pitchFamily="66" charset="0"/>
                <a:ea typeface="Times New Roman"/>
                <a:cs typeface="Arial"/>
              </a:rPr>
              <a:t>Мои коллеги</a:t>
            </a:r>
            <a:r>
              <a:rPr lang="ru-RU" sz="2400" dirty="0" smtClean="0">
                <a:latin typeface="Times New Roman"/>
                <a:ea typeface="Times New Roman"/>
                <a:cs typeface="Arial"/>
              </a:rPr>
              <a:t/>
            </a:r>
            <a:br>
              <a:rPr lang="ru-RU" sz="2400" dirty="0" smtClean="0">
                <a:latin typeface="Times New Roman"/>
                <a:ea typeface="Times New Roman"/>
                <a:cs typeface="Arial"/>
              </a:rPr>
            </a:br>
            <a:endParaRPr lang="ru-RU" sz="2000" dirty="0"/>
          </a:p>
        </p:txBody>
      </p:sp>
      <p:pic>
        <p:nvPicPr>
          <p:cNvPr id="6146" name="Picture 2" descr="C:\Users\Сацита\Documents\мар коллекти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6384101" cy="4254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709928" y="1588289"/>
            <a:ext cx="228796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i="1" dirty="0">
                <a:solidFill>
                  <a:srgbClr val="FF0000"/>
                </a:solidFill>
                <a:latin typeface="Times New Roman"/>
                <a:ea typeface="Times New Roman"/>
              </a:rPr>
              <a:t>Коллеги любят меня, безусловно,</a:t>
            </a:r>
            <a:br>
              <a:rPr lang="ru-RU" sz="2000" b="1" i="1" dirty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sz="2000" b="1" i="1" dirty="0">
                <a:solidFill>
                  <a:srgbClr val="FF0000"/>
                </a:solidFill>
                <a:latin typeface="Times New Roman"/>
                <a:ea typeface="Times New Roman"/>
              </a:rPr>
              <a:t>Ко мне с уваженьем относятся, ровно,</a:t>
            </a:r>
            <a:br>
              <a:rPr lang="ru-RU" sz="2000" b="1" i="1" dirty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sz="2000" b="1" i="1" dirty="0">
                <a:solidFill>
                  <a:srgbClr val="FF0000"/>
                </a:solidFill>
                <a:latin typeface="Times New Roman"/>
                <a:ea typeface="Times New Roman"/>
              </a:rPr>
              <a:t>И каждому помочь я готова, </a:t>
            </a:r>
            <a:br>
              <a:rPr lang="ru-RU" sz="2000" b="1" i="1" dirty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sz="2000" b="1" i="1" dirty="0">
                <a:solidFill>
                  <a:srgbClr val="FF0000"/>
                </a:solidFill>
                <a:latin typeface="Times New Roman"/>
                <a:ea typeface="Times New Roman"/>
              </a:rPr>
              <a:t>Если попросят, и делом, и словом.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20298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20553"/>
            <a:ext cx="605741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>
                <a:solidFill>
                  <a:srgbClr val="0070C0"/>
                </a:solidFill>
                <a:latin typeface="Monotype Corsiva" pitchFamily="66" charset="0"/>
                <a:ea typeface="Times New Roman"/>
                <a:cs typeface="Arial"/>
              </a:rPr>
              <a:t>Мои </a:t>
            </a:r>
            <a:r>
              <a:rPr lang="ru-RU" sz="6600" b="1" dirty="0" smtClean="0">
                <a:solidFill>
                  <a:srgbClr val="0070C0"/>
                </a:solidFill>
                <a:latin typeface="Monotype Corsiva" pitchFamily="66" charset="0"/>
                <a:ea typeface="Times New Roman"/>
                <a:cs typeface="Arial"/>
              </a:rPr>
              <a:t>роли</a:t>
            </a:r>
            <a:endParaRPr lang="ru-RU" sz="6600" dirty="0">
              <a:solidFill>
                <a:srgbClr val="0070C0"/>
              </a:solidFill>
            </a:endParaRPr>
          </a:p>
        </p:txBody>
      </p:sp>
      <p:pic>
        <p:nvPicPr>
          <p:cNvPr id="13314" name="Picture 2" descr="C:\Users\Сацита\Documents\баба яга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63154"/>
            <a:ext cx="3168352" cy="4224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Сацита\Documents\баба яга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2360"/>
            <a:ext cx="2581192" cy="34415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Сацита\Documents\баба яг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127" y="980728"/>
            <a:ext cx="2735796" cy="3647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Сацита\Documents\роль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53865"/>
            <a:ext cx="4205919" cy="3154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979070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1017</TotalTime>
  <Words>289</Words>
  <Application>Microsoft Office PowerPoint</Application>
  <PresentationFormat>Экран (4:3)</PresentationFormat>
  <Paragraphs>54</Paragraphs>
  <Slides>20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Spring</vt:lpstr>
      <vt:lpstr>Тема Office</vt:lpstr>
      <vt:lpstr>Слайд 1</vt:lpstr>
      <vt:lpstr>Родная Чечня</vt:lpstr>
      <vt:lpstr>Традиции Чечни </vt:lpstr>
      <vt:lpstr>Товбулатова Марем Магомедовна 05 февраля 1984 г.  Воспитатель МБДОУ «Детский сад  №4 «ВАЙНАХ»  </vt:lpstr>
      <vt:lpstr>Слайд 5</vt:lpstr>
      <vt:lpstr>Детский сад №4 «Вайнах» Ойсхар</vt:lpstr>
      <vt:lpstr>Мой руководитель </vt:lpstr>
      <vt:lpstr>Мои коллеги </vt:lpstr>
      <vt:lpstr>Слайд 9</vt:lpstr>
      <vt:lpstr>Развлечения</vt:lpstr>
      <vt:lpstr>Слайд 11</vt:lpstr>
      <vt:lpstr>Слайд 12</vt:lpstr>
      <vt:lpstr>Слайд 13</vt:lpstr>
      <vt:lpstr>Мои увлечения</vt:lpstr>
      <vt:lpstr>Мои достижения</vt:lpstr>
      <vt:lpstr>Слайд 16</vt:lpstr>
      <vt:lpstr>Слайд 17</vt:lpstr>
      <vt:lpstr>Как  я отношусь к своей работе?</vt:lpstr>
      <vt:lpstr>Как я оцениваю свою деятельность? 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Сацита</dc:creator>
  <cp:lastModifiedBy>Admin</cp:lastModifiedBy>
  <cp:revision>36</cp:revision>
  <dcterms:created xsi:type="dcterms:W3CDTF">2018-01-28T13:10:25Z</dcterms:created>
  <dcterms:modified xsi:type="dcterms:W3CDTF">2018-02-04T21:28:06Z</dcterms:modified>
</cp:coreProperties>
</file>