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0" r:id="rId4"/>
    <p:sldMasterId id="2147483732" r:id="rId5"/>
    <p:sldMasterId id="2147483744" r:id="rId6"/>
    <p:sldMasterId id="2147483756" r:id="rId7"/>
  </p:sldMasterIdLst>
  <p:handoutMasterIdLst>
    <p:handoutMasterId r:id="rId44"/>
  </p:handoutMasterIdLst>
  <p:sldIdLst>
    <p:sldId id="289" r:id="rId8"/>
    <p:sldId id="326" r:id="rId9"/>
    <p:sldId id="327" r:id="rId10"/>
    <p:sldId id="331" r:id="rId11"/>
    <p:sldId id="330" r:id="rId12"/>
    <p:sldId id="329" r:id="rId13"/>
    <p:sldId id="328" r:id="rId14"/>
    <p:sldId id="351" r:id="rId15"/>
    <p:sldId id="334" r:id="rId16"/>
    <p:sldId id="343" r:id="rId17"/>
    <p:sldId id="333" r:id="rId18"/>
    <p:sldId id="355" r:id="rId19"/>
    <p:sldId id="344" r:id="rId20"/>
    <p:sldId id="352" r:id="rId21"/>
    <p:sldId id="345" r:id="rId22"/>
    <p:sldId id="353" r:id="rId23"/>
    <p:sldId id="346" r:id="rId24"/>
    <p:sldId id="354" r:id="rId25"/>
    <p:sldId id="350" r:id="rId26"/>
    <p:sldId id="374" r:id="rId27"/>
    <p:sldId id="375" r:id="rId28"/>
    <p:sldId id="381" r:id="rId29"/>
    <p:sldId id="379" r:id="rId30"/>
    <p:sldId id="380" r:id="rId31"/>
    <p:sldId id="382" r:id="rId32"/>
    <p:sldId id="383" r:id="rId33"/>
    <p:sldId id="385" r:id="rId34"/>
    <p:sldId id="386" r:id="rId35"/>
    <p:sldId id="390" r:id="rId36"/>
    <p:sldId id="387" r:id="rId37"/>
    <p:sldId id="388" r:id="rId38"/>
    <p:sldId id="338" r:id="rId39"/>
    <p:sldId id="339" r:id="rId40"/>
    <p:sldId id="368" r:id="rId41"/>
    <p:sldId id="384" r:id="rId42"/>
    <p:sldId id="37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0066"/>
    <a:srgbClr val="FEF7DA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3108" autoAdjust="0"/>
    <p:restoredTop sz="94671" autoAdjust="0"/>
  </p:normalViewPr>
  <p:slideViewPr>
    <p:cSldViewPr>
      <p:cViewPr varScale="1">
        <p:scale>
          <a:sx n="74" d="100"/>
          <a:sy n="74" d="100"/>
        </p:scale>
        <p:origin x="16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C5E8A-D1CD-4A26-A702-7AA8519401D9}" type="doc">
      <dgm:prSet loTypeId="urn:microsoft.com/office/officeart/2005/8/layout/radial1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C64FF98-8327-45EB-A809-AB60EF910EE1}">
      <dgm:prSet phldrT="[Текст]" custT="1"/>
      <dgm:spPr/>
      <dgm:t>
        <a:bodyPr/>
        <a:lstStyle/>
        <a:p>
          <a:r>
            <a:rPr lang="ru-RU" sz="2600" dirty="0" smtClean="0">
              <a:latin typeface="Arial" panose="020B0604020202020204" pitchFamily="34" charset="0"/>
              <a:cs typeface="Arial" panose="020B0604020202020204" pitchFamily="34" charset="0"/>
            </a:rPr>
            <a:t>Формы работы с родителями</a:t>
          </a:r>
          <a:endParaRPr lang="ru-RU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461D04-58CE-4506-B078-428751353792}" type="parTrans" cxnId="{95796C46-A065-4F17-B2A7-F44F56685C5D}">
      <dgm:prSet/>
      <dgm:spPr/>
      <dgm:t>
        <a:bodyPr/>
        <a:lstStyle/>
        <a:p>
          <a:endParaRPr lang="ru-RU"/>
        </a:p>
      </dgm:t>
    </dgm:pt>
    <dgm:pt modelId="{4E6039E4-8604-4ACA-A460-315A16959DF2}" type="sibTrans" cxnId="{95796C46-A065-4F17-B2A7-F44F56685C5D}">
      <dgm:prSet/>
      <dgm:spPr/>
      <dgm:t>
        <a:bodyPr/>
        <a:lstStyle/>
        <a:p>
          <a:endParaRPr lang="ru-RU"/>
        </a:p>
      </dgm:t>
    </dgm:pt>
    <dgm:pt modelId="{B40BC90D-AACA-4BA0-9AF6-D99B8EBD58BE}">
      <dgm:prSet phldrT="[Текст]" custT="1"/>
      <dgm:spPr/>
      <dgm:t>
        <a:bodyPr/>
        <a:lstStyle/>
        <a:p>
          <a:r>
            <a:rPr lang="ru-RU" sz="1400" dirty="0" smtClean="0"/>
            <a:t>Презентации</a:t>
          </a:r>
          <a:endParaRPr lang="ru-RU" sz="1400" dirty="0"/>
        </a:p>
      </dgm:t>
    </dgm:pt>
    <dgm:pt modelId="{B63CDFE0-795D-434A-9256-2466AB149F93}" type="parTrans" cxnId="{D045DAE6-7835-48BA-807F-F3C6D8260B44}">
      <dgm:prSet/>
      <dgm:spPr/>
      <dgm:t>
        <a:bodyPr/>
        <a:lstStyle/>
        <a:p>
          <a:endParaRPr lang="ru-RU"/>
        </a:p>
      </dgm:t>
    </dgm:pt>
    <dgm:pt modelId="{33A725AB-26F0-47EE-868C-D704E2721AE7}" type="sibTrans" cxnId="{D045DAE6-7835-48BA-807F-F3C6D8260B44}">
      <dgm:prSet/>
      <dgm:spPr/>
      <dgm:t>
        <a:bodyPr/>
        <a:lstStyle/>
        <a:p>
          <a:endParaRPr lang="ru-RU"/>
        </a:p>
      </dgm:t>
    </dgm:pt>
    <dgm:pt modelId="{88D9A9B6-4D71-4182-8080-112D1432E666}">
      <dgm:prSet phldrT="[Текст]" custT="1"/>
      <dgm:spPr/>
      <dgm:t>
        <a:bodyPr/>
        <a:lstStyle/>
        <a:p>
          <a:r>
            <a:rPr lang="ru-RU" sz="1400" dirty="0" smtClean="0"/>
            <a:t>Показ открытых занятий</a:t>
          </a:r>
          <a:endParaRPr lang="ru-RU" sz="1400" dirty="0"/>
        </a:p>
      </dgm:t>
    </dgm:pt>
    <dgm:pt modelId="{CE1B579B-214D-4234-8FE0-646E526990A3}" type="parTrans" cxnId="{910FA0B0-AF98-415F-8480-84480522AD82}">
      <dgm:prSet/>
      <dgm:spPr/>
      <dgm:t>
        <a:bodyPr/>
        <a:lstStyle/>
        <a:p>
          <a:endParaRPr lang="ru-RU"/>
        </a:p>
      </dgm:t>
    </dgm:pt>
    <dgm:pt modelId="{CB8BEF48-64F1-4DFE-A05C-F7FDD97C0CE3}" type="sibTrans" cxnId="{910FA0B0-AF98-415F-8480-84480522AD82}">
      <dgm:prSet/>
      <dgm:spPr/>
      <dgm:t>
        <a:bodyPr/>
        <a:lstStyle/>
        <a:p>
          <a:endParaRPr lang="ru-RU"/>
        </a:p>
      </dgm:t>
    </dgm:pt>
    <dgm:pt modelId="{6DD724DA-B606-4D3E-8937-CAB3A62B5980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Наглядная информация</a:t>
          </a:r>
          <a:endParaRPr lang="ru-RU" sz="1400" dirty="0">
            <a:solidFill>
              <a:schemeClr val="tx1"/>
            </a:solidFill>
          </a:endParaRPr>
        </a:p>
      </dgm:t>
    </dgm:pt>
    <dgm:pt modelId="{CAB9E92D-90AA-4064-818B-74F18D8DDF7E}" type="parTrans" cxnId="{56A17F39-A944-47A6-9E46-B2D6481EABA9}">
      <dgm:prSet/>
      <dgm:spPr/>
      <dgm:t>
        <a:bodyPr/>
        <a:lstStyle/>
        <a:p>
          <a:endParaRPr lang="ru-RU"/>
        </a:p>
      </dgm:t>
    </dgm:pt>
    <dgm:pt modelId="{BB00885E-14D1-4AE9-8878-D45BB1BDCDE6}" type="sibTrans" cxnId="{56A17F39-A944-47A6-9E46-B2D6481EABA9}">
      <dgm:prSet/>
      <dgm:spPr/>
      <dgm:t>
        <a:bodyPr/>
        <a:lstStyle/>
        <a:p>
          <a:endParaRPr lang="ru-RU"/>
        </a:p>
      </dgm:t>
    </dgm:pt>
    <dgm:pt modelId="{FA9E3F88-F725-4BF9-9D5E-80C082D7EB0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Родительские собрания</a:t>
          </a:r>
          <a:endParaRPr lang="ru-RU" sz="1400" dirty="0">
            <a:solidFill>
              <a:schemeClr val="tx1"/>
            </a:solidFill>
          </a:endParaRPr>
        </a:p>
      </dgm:t>
    </dgm:pt>
    <dgm:pt modelId="{8F4D36BF-4E57-40B8-87CA-FC4DBD53FCFB}" type="parTrans" cxnId="{A36F19C5-BD25-4904-918D-DD638586BFAB}">
      <dgm:prSet/>
      <dgm:spPr/>
      <dgm:t>
        <a:bodyPr/>
        <a:lstStyle/>
        <a:p>
          <a:endParaRPr lang="ru-RU"/>
        </a:p>
      </dgm:t>
    </dgm:pt>
    <dgm:pt modelId="{FD748F05-8621-4F52-A581-9539C3A753D4}" type="sibTrans" cxnId="{A36F19C5-BD25-4904-918D-DD638586BFAB}">
      <dgm:prSet/>
      <dgm:spPr/>
      <dgm:t>
        <a:bodyPr/>
        <a:lstStyle/>
        <a:p>
          <a:endParaRPr lang="ru-RU"/>
        </a:p>
      </dgm:t>
    </dgm:pt>
    <dgm:pt modelId="{D27DB40C-8A9F-4646-95C6-D6E13B281A8F}">
      <dgm:prSet phldrT="[Текст]"/>
      <dgm:spPr/>
      <dgm:t>
        <a:bodyPr/>
        <a:lstStyle/>
        <a:p>
          <a:endParaRPr lang="ru-RU" dirty="0"/>
        </a:p>
      </dgm:t>
    </dgm:pt>
    <dgm:pt modelId="{F2B2B78E-823C-463B-9FF8-60B62CFFAEB4}" type="parTrans" cxnId="{13A1D3EC-BEE8-42BA-9A99-2908AE23A7DA}">
      <dgm:prSet/>
      <dgm:spPr/>
      <dgm:t>
        <a:bodyPr/>
        <a:lstStyle/>
        <a:p>
          <a:endParaRPr lang="ru-RU"/>
        </a:p>
      </dgm:t>
    </dgm:pt>
    <dgm:pt modelId="{D80561DD-7191-4695-9963-4882350E0C91}" type="sibTrans" cxnId="{13A1D3EC-BEE8-42BA-9A99-2908AE23A7DA}">
      <dgm:prSet/>
      <dgm:spPr/>
      <dgm:t>
        <a:bodyPr/>
        <a:lstStyle/>
        <a:p>
          <a:endParaRPr lang="ru-RU"/>
        </a:p>
      </dgm:t>
    </dgm:pt>
    <dgm:pt modelId="{ED4CC6AF-1043-465D-8B0B-131E1444F5DB}">
      <dgm:prSet phldrT="[Текст]" custT="1"/>
      <dgm:spPr/>
      <dgm:t>
        <a:bodyPr/>
        <a:lstStyle/>
        <a:p>
          <a:r>
            <a:rPr lang="ru-RU" sz="1200" b="0" dirty="0" smtClean="0">
              <a:solidFill>
                <a:schemeClr val="tx1"/>
              </a:solidFill>
            </a:rPr>
            <a:t>Совместные праздники и досуги</a:t>
          </a:r>
          <a:endParaRPr lang="ru-RU" sz="1200" b="0" dirty="0">
            <a:solidFill>
              <a:schemeClr val="tx1"/>
            </a:solidFill>
          </a:endParaRPr>
        </a:p>
      </dgm:t>
    </dgm:pt>
    <dgm:pt modelId="{D04EC4B4-FBE3-453C-8507-87894EB77653}" type="parTrans" cxnId="{8A2A3A4B-6506-40EC-91B7-A5CFC3FFA319}">
      <dgm:prSet/>
      <dgm:spPr/>
      <dgm:t>
        <a:bodyPr/>
        <a:lstStyle/>
        <a:p>
          <a:endParaRPr lang="ru-RU"/>
        </a:p>
      </dgm:t>
    </dgm:pt>
    <dgm:pt modelId="{9ADF3394-A6F4-4C94-9803-5D6B7258D672}" type="sibTrans" cxnId="{8A2A3A4B-6506-40EC-91B7-A5CFC3FFA319}">
      <dgm:prSet/>
      <dgm:spPr/>
      <dgm:t>
        <a:bodyPr/>
        <a:lstStyle/>
        <a:p>
          <a:endParaRPr lang="ru-RU"/>
        </a:p>
      </dgm:t>
    </dgm:pt>
    <dgm:pt modelId="{8EF45565-B45D-411A-BDBE-B9D18A40967E}">
      <dgm:prSet phldrT="[Текст]" custT="1"/>
      <dgm:spPr/>
      <dgm:t>
        <a:bodyPr/>
        <a:lstStyle/>
        <a:p>
          <a:r>
            <a:rPr lang="ru-RU" sz="1400" dirty="0" smtClean="0"/>
            <a:t>Беседы</a:t>
          </a:r>
          <a:endParaRPr lang="ru-RU" sz="1400" dirty="0"/>
        </a:p>
      </dgm:t>
    </dgm:pt>
    <dgm:pt modelId="{AB1BC919-0065-455D-905C-2E70D9E78CFA}" type="parTrans" cxnId="{2A726909-C3E0-49AF-93D1-D49B761220DA}">
      <dgm:prSet/>
      <dgm:spPr/>
      <dgm:t>
        <a:bodyPr/>
        <a:lstStyle/>
        <a:p>
          <a:endParaRPr lang="ru-RU"/>
        </a:p>
      </dgm:t>
    </dgm:pt>
    <dgm:pt modelId="{6D04AAB4-35ED-47D6-A673-127D88747BCA}" type="sibTrans" cxnId="{2A726909-C3E0-49AF-93D1-D49B761220DA}">
      <dgm:prSet/>
      <dgm:spPr/>
      <dgm:t>
        <a:bodyPr/>
        <a:lstStyle/>
        <a:p>
          <a:endParaRPr lang="ru-RU"/>
        </a:p>
      </dgm:t>
    </dgm:pt>
    <dgm:pt modelId="{161A0B36-1014-4413-8B03-E007A7DB284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dirty="0" smtClean="0"/>
            <a:t>Консультации</a:t>
          </a:r>
        </a:p>
      </dgm:t>
    </dgm:pt>
    <dgm:pt modelId="{2166688E-3AAD-4045-8D44-EC8262FC0CC4}" type="parTrans" cxnId="{B32A5DAC-1D2C-4D9A-99A4-88FD22A0FE11}">
      <dgm:prSet/>
      <dgm:spPr/>
      <dgm:t>
        <a:bodyPr/>
        <a:lstStyle/>
        <a:p>
          <a:endParaRPr lang="ru-RU"/>
        </a:p>
      </dgm:t>
    </dgm:pt>
    <dgm:pt modelId="{7B883C53-B520-4FAC-B09A-62BC5E1408DA}" type="sibTrans" cxnId="{B32A5DAC-1D2C-4D9A-99A4-88FD22A0FE11}">
      <dgm:prSet/>
      <dgm:spPr/>
      <dgm:t>
        <a:bodyPr/>
        <a:lstStyle/>
        <a:p>
          <a:endParaRPr lang="ru-RU"/>
        </a:p>
      </dgm:t>
    </dgm:pt>
    <dgm:pt modelId="{2918AF82-D191-410A-8449-BB30E06BF9B0}">
      <dgm:prSet phldrT="[Текст]" custT="1"/>
      <dgm:spPr/>
      <dgm:t>
        <a:bodyPr/>
        <a:lstStyle/>
        <a:p>
          <a:r>
            <a:rPr lang="ru-RU" sz="1400" dirty="0" smtClean="0"/>
            <a:t>Дни открытых дверей</a:t>
          </a:r>
          <a:endParaRPr lang="ru-RU" sz="1400" dirty="0"/>
        </a:p>
      </dgm:t>
    </dgm:pt>
    <dgm:pt modelId="{1DE12FBD-855F-4F90-8207-42B68CF139A1}" type="parTrans" cxnId="{9C937AC7-0591-451B-80A3-AB77031343A9}">
      <dgm:prSet/>
      <dgm:spPr/>
      <dgm:t>
        <a:bodyPr/>
        <a:lstStyle/>
        <a:p>
          <a:endParaRPr lang="ru-RU"/>
        </a:p>
      </dgm:t>
    </dgm:pt>
    <dgm:pt modelId="{F037F754-741E-40DB-876E-322BD6132EF1}" type="sibTrans" cxnId="{9C937AC7-0591-451B-80A3-AB77031343A9}">
      <dgm:prSet/>
      <dgm:spPr/>
      <dgm:t>
        <a:bodyPr/>
        <a:lstStyle/>
        <a:p>
          <a:endParaRPr lang="ru-RU"/>
        </a:p>
      </dgm:t>
    </dgm:pt>
    <dgm:pt modelId="{6F76D7A6-44C9-4703-950A-FBDD1A2286F3}" type="pres">
      <dgm:prSet presAssocID="{625C5E8A-D1CD-4A26-A702-7AA8519401D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88A7D-29C0-4B88-AC5A-6DC42EBD44ED}" type="pres">
      <dgm:prSet presAssocID="{5C64FF98-8327-45EB-A809-AB60EF910EE1}" presName="centerShape" presStyleLbl="node0" presStyleIdx="0" presStyleCnt="1" custScaleX="201090" custScaleY="206365"/>
      <dgm:spPr/>
      <dgm:t>
        <a:bodyPr/>
        <a:lstStyle/>
        <a:p>
          <a:endParaRPr lang="ru-RU"/>
        </a:p>
      </dgm:t>
    </dgm:pt>
    <dgm:pt modelId="{2FD7D016-66AD-4C81-AE11-CB294C39ED5F}" type="pres">
      <dgm:prSet presAssocID="{B63CDFE0-795D-434A-9256-2466AB149F93}" presName="Name9" presStyleLbl="parChTrans1D2" presStyleIdx="0" presStyleCnt="8"/>
      <dgm:spPr/>
      <dgm:t>
        <a:bodyPr/>
        <a:lstStyle/>
        <a:p>
          <a:endParaRPr lang="ru-RU"/>
        </a:p>
      </dgm:t>
    </dgm:pt>
    <dgm:pt modelId="{BFD99E95-0BB8-41B2-84C5-7BB1ABAD9AD4}" type="pres">
      <dgm:prSet presAssocID="{B63CDFE0-795D-434A-9256-2466AB149F93}" presName="connTx" presStyleLbl="parChTrans1D2" presStyleIdx="0" presStyleCnt="8"/>
      <dgm:spPr/>
      <dgm:t>
        <a:bodyPr/>
        <a:lstStyle/>
        <a:p>
          <a:endParaRPr lang="ru-RU"/>
        </a:p>
      </dgm:t>
    </dgm:pt>
    <dgm:pt modelId="{4F0FFBC2-959F-4CFB-BA52-B685F6B91138}" type="pres">
      <dgm:prSet presAssocID="{B40BC90D-AACA-4BA0-9AF6-D99B8EBD58BE}" presName="node" presStyleLbl="node1" presStyleIdx="0" presStyleCnt="8" custScaleX="107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C3483-711D-4D85-9627-EE12747A7900}" type="pres">
      <dgm:prSet presAssocID="{CE1B579B-214D-4234-8FE0-646E526990A3}" presName="Name9" presStyleLbl="parChTrans1D2" presStyleIdx="1" presStyleCnt="8"/>
      <dgm:spPr/>
      <dgm:t>
        <a:bodyPr/>
        <a:lstStyle/>
        <a:p>
          <a:endParaRPr lang="ru-RU"/>
        </a:p>
      </dgm:t>
    </dgm:pt>
    <dgm:pt modelId="{A1EF9F4D-7E13-49DA-98CC-69DF0D462923}" type="pres">
      <dgm:prSet presAssocID="{CE1B579B-214D-4234-8FE0-646E526990A3}" presName="connTx" presStyleLbl="parChTrans1D2" presStyleIdx="1" presStyleCnt="8"/>
      <dgm:spPr/>
      <dgm:t>
        <a:bodyPr/>
        <a:lstStyle/>
        <a:p>
          <a:endParaRPr lang="ru-RU"/>
        </a:p>
      </dgm:t>
    </dgm:pt>
    <dgm:pt modelId="{FF8C3360-2FAF-4ADB-A207-D4A5AEA4EB1A}" type="pres">
      <dgm:prSet presAssocID="{88D9A9B6-4D71-4182-8080-112D1432E666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95BFF-4A08-493D-A4D8-F63CDAECA42E}" type="pres">
      <dgm:prSet presAssocID="{CAB9E92D-90AA-4064-818B-74F18D8DDF7E}" presName="Name9" presStyleLbl="parChTrans1D2" presStyleIdx="2" presStyleCnt="8"/>
      <dgm:spPr/>
      <dgm:t>
        <a:bodyPr/>
        <a:lstStyle/>
        <a:p>
          <a:endParaRPr lang="ru-RU"/>
        </a:p>
      </dgm:t>
    </dgm:pt>
    <dgm:pt modelId="{C5D0AE5A-E1F2-417C-B768-22C26540024F}" type="pres">
      <dgm:prSet presAssocID="{CAB9E92D-90AA-4064-818B-74F18D8DDF7E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C621138-6B64-425F-B756-F6ED5B3E46C7}" type="pres">
      <dgm:prSet presAssocID="{6DD724DA-B606-4D3E-8937-CAB3A62B5980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365430-02E7-4CEB-A3CA-89E250C1D91E}" type="pres">
      <dgm:prSet presAssocID="{8F4D36BF-4E57-40B8-87CA-FC4DBD53FCFB}" presName="Name9" presStyleLbl="parChTrans1D2" presStyleIdx="3" presStyleCnt="8"/>
      <dgm:spPr/>
      <dgm:t>
        <a:bodyPr/>
        <a:lstStyle/>
        <a:p>
          <a:endParaRPr lang="ru-RU"/>
        </a:p>
      </dgm:t>
    </dgm:pt>
    <dgm:pt modelId="{ECAA156E-B577-4069-B201-7BFDA32B717A}" type="pres">
      <dgm:prSet presAssocID="{8F4D36BF-4E57-40B8-87CA-FC4DBD53FCFB}" presName="connTx" presStyleLbl="parChTrans1D2" presStyleIdx="3" presStyleCnt="8"/>
      <dgm:spPr/>
      <dgm:t>
        <a:bodyPr/>
        <a:lstStyle/>
        <a:p>
          <a:endParaRPr lang="ru-RU"/>
        </a:p>
      </dgm:t>
    </dgm:pt>
    <dgm:pt modelId="{488AA111-4675-4645-82E4-BFFA9C25A185}" type="pres">
      <dgm:prSet presAssocID="{FA9E3F88-F725-4BF9-9D5E-80C082D7EB05}" presName="node" presStyleLbl="node1" presStyleIdx="3" presStyleCnt="8" custScaleX="109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E7B18-E5C8-4672-8656-D9AF5F5C5B0C}" type="pres">
      <dgm:prSet presAssocID="{AB1BC919-0065-455D-905C-2E70D9E78CFA}" presName="Name9" presStyleLbl="parChTrans1D2" presStyleIdx="4" presStyleCnt="8"/>
      <dgm:spPr/>
      <dgm:t>
        <a:bodyPr/>
        <a:lstStyle/>
        <a:p>
          <a:endParaRPr lang="ru-RU"/>
        </a:p>
      </dgm:t>
    </dgm:pt>
    <dgm:pt modelId="{ECFB7C01-C1D4-4DD0-A7BB-898815D3BE4A}" type="pres">
      <dgm:prSet presAssocID="{AB1BC919-0065-455D-905C-2E70D9E78CFA}" presName="connTx" presStyleLbl="parChTrans1D2" presStyleIdx="4" presStyleCnt="8"/>
      <dgm:spPr/>
      <dgm:t>
        <a:bodyPr/>
        <a:lstStyle/>
        <a:p>
          <a:endParaRPr lang="ru-RU"/>
        </a:p>
      </dgm:t>
    </dgm:pt>
    <dgm:pt modelId="{EAA28ACB-A72E-4754-ACD5-8380A5C637B9}" type="pres">
      <dgm:prSet presAssocID="{8EF45565-B45D-411A-BDBE-B9D18A40967E}" presName="node" presStyleLbl="node1" presStyleIdx="4" presStyleCnt="8" custScaleX="104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EFD06-77C9-4DFB-A21E-DB5BF70CA8D2}" type="pres">
      <dgm:prSet presAssocID="{2166688E-3AAD-4045-8D44-EC8262FC0CC4}" presName="Name9" presStyleLbl="parChTrans1D2" presStyleIdx="5" presStyleCnt="8"/>
      <dgm:spPr/>
      <dgm:t>
        <a:bodyPr/>
        <a:lstStyle/>
        <a:p>
          <a:endParaRPr lang="ru-RU"/>
        </a:p>
      </dgm:t>
    </dgm:pt>
    <dgm:pt modelId="{6A33A0FE-F038-4979-B0FF-D0F46C0FEF5B}" type="pres">
      <dgm:prSet presAssocID="{2166688E-3AAD-4045-8D44-EC8262FC0CC4}" presName="connTx" presStyleLbl="parChTrans1D2" presStyleIdx="5" presStyleCnt="8"/>
      <dgm:spPr/>
      <dgm:t>
        <a:bodyPr/>
        <a:lstStyle/>
        <a:p>
          <a:endParaRPr lang="ru-RU"/>
        </a:p>
      </dgm:t>
    </dgm:pt>
    <dgm:pt modelId="{1DD200E7-6B8C-4CD3-B7E9-9850F4E36EAF}" type="pres">
      <dgm:prSet presAssocID="{161A0B36-1014-4413-8B03-E007A7DB2841}" presName="node" presStyleLbl="node1" presStyleIdx="5" presStyleCnt="8" custScaleX="104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EE8DB-5AC0-4D3B-9AED-1090AA68742C}" type="pres">
      <dgm:prSet presAssocID="{1DE12FBD-855F-4F90-8207-42B68CF139A1}" presName="Name9" presStyleLbl="parChTrans1D2" presStyleIdx="6" presStyleCnt="8"/>
      <dgm:spPr/>
      <dgm:t>
        <a:bodyPr/>
        <a:lstStyle/>
        <a:p>
          <a:endParaRPr lang="ru-RU"/>
        </a:p>
      </dgm:t>
    </dgm:pt>
    <dgm:pt modelId="{DB121D32-4587-43EF-9F0B-F95E27C5D82A}" type="pres">
      <dgm:prSet presAssocID="{1DE12FBD-855F-4F90-8207-42B68CF139A1}" presName="connTx" presStyleLbl="parChTrans1D2" presStyleIdx="6" presStyleCnt="8"/>
      <dgm:spPr/>
      <dgm:t>
        <a:bodyPr/>
        <a:lstStyle/>
        <a:p>
          <a:endParaRPr lang="ru-RU"/>
        </a:p>
      </dgm:t>
    </dgm:pt>
    <dgm:pt modelId="{9F0DDFBF-1CB4-471C-85CE-9BB6B2822252}" type="pres">
      <dgm:prSet presAssocID="{2918AF82-D191-410A-8449-BB30E06BF9B0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20383-4920-4966-91E5-729FBE942AE0}" type="pres">
      <dgm:prSet presAssocID="{D04EC4B4-FBE3-453C-8507-87894EB77653}" presName="Name9" presStyleLbl="parChTrans1D2" presStyleIdx="7" presStyleCnt="8"/>
      <dgm:spPr/>
      <dgm:t>
        <a:bodyPr/>
        <a:lstStyle/>
        <a:p>
          <a:endParaRPr lang="ru-RU"/>
        </a:p>
      </dgm:t>
    </dgm:pt>
    <dgm:pt modelId="{CA5C43F2-EDE9-421E-8A63-32591CCFD9D2}" type="pres">
      <dgm:prSet presAssocID="{D04EC4B4-FBE3-453C-8507-87894EB77653}" presName="connTx" presStyleLbl="parChTrans1D2" presStyleIdx="7" presStyleCnt="8"/>
      <dgm:spPr/>
      <dgm:t>
        <a:bodyPr/>
        <a:lstStyle/>
        <a:p>
          <a:endParaRPr lang="ru-RU"/>
        </a:p>
      </dgm:t>
    </dgm:pt>
    <dgm:pt modelId="{61760099-ACDC-4B69-9419-8F7D689D1034}" type="pres">
      <dgm:prSet presAssocID="{ED4CC6AF-1043-465D-8B0B-131E1444F5DB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79FEBD-D046-44A3-857A-44DC0E9A70D1}" type="presOf" srcId="{AB1BC919-0065-455D-905C-2E70D9E78CFA}" destId="{9FAE7B18-E5C8-4672-8656-D9AF5F5C5B0C}" srcOrd="0" destOrd="0" presId="urn:microsoft.com/office/officeart/2005/8/layout/radial1"/>
    <dgm:cxn modelId="{F70BB5E2-6D70-4066-8AB3-9E37B4DEA190}" type="presOf" srcId="{8F4D36BF-4E57-40B8-87CA-FC4DBD53FCFB}" destId="{ECAA156E-B577-4069-B201-7BFDA32B717A}" srcOrd="1" destOrd="0" presId="urn:microsoft.com/office/officeart/2005/8/layout/radial1"/>
    <dgm:cxn modelId="{79424CAD-244B-445E-9783-80A05EEE103F}" type="presOf" srcId="{2166688E-3AAD-4045-8D44-EC8262FC0CC4}" destId="{C62EFD06-77C9-4DFB-A21E-DB5BF70CA8D2}" srcOrd="0" destOrd="0" presId="urn:microsoft.com/office/officeart/2005/8/layout/radial1"/>
    <dgm:cxn modelId="{D045DAE6-7835-48BA-807F-F3C6D8260B44}" srcId="{5C64FF98-8327-45EB-A809-AB60EF910EE1}" destId="{B40BC90D-AACA-4BA0-9AF6-D99B8EBD58BE}" srcOrd="0" destOrd="0" parTransId="{B63CDFE0-795D-434A-9256-2466AB149F93}" sibTransId="{33A725AB-26F0-47EE-868C-D704E2721AE7}"/>
    <dgm:cxn modelId="{3C1173C5-3228-41A1-96F4-373DD661962C}" type="presOf" srcId="{CE1B579B-214D-4234-8FE0-646E526990A3}" destId="{C29C3483-711D-4D85-9627-EE12747A7900}" srcOrd="0" destOrd="0" presId="urn:microsoft.com/office/officeart/2005/8/layout/radial1"/>
    <dgm:cxn modelId="{F4DDA952-676A-45BE-8619-A75B0A8B4B5D}" type="presOf" srcId="{2918AF82-D191-410A-8449-BB30E06BF9B0}" destId="{9F0DDFBF-1CB4-471C-85CE-9BB6B2822252}" srcOrd="0" destOrd="0" presId="urn:microsoft.com/office/officeart/2005/8/layout/radial1"/>
    <dgm:cxn modelId="{B26186FA-224A-499E-8688-4F6D77D7A38E}" type="presOf" srcId="{6DD724DA-B606-4D3E-8937-CAB3A62B5980}" destId="{6C621138-6B64-425F-B756-F6ED5B3E46C7}" srcOrd="0" destOrd="0" presId="urn:microsoft.com/office/officeart/2005/8/layout/radial1"/>
    <dgm:cxn modelId="{95796C46-A065-4F17-B2A7-F44F56685C5D}" srcId="{625C5E8A-D1CD-4A26-A702-7AA8519401D9}" destId="{5C64FF98-8327-45EB-A809-AB60EF910EE1}" srcOrd="0" destOrd="0" parTransId="{B3461D04-58CE-4506-B078-428751353792}" sibTransId="{4E6039E4-8604-4ACA-A460-315A16959DF2}"/>
    <dgm:cxn modelId="{2B19A741-D1DE-46CD-B075-B09EFCBF2AA8}" type="presOf" srcId="{ED4CC6AF-1043-465D-8B0B-131E1444F5DB}" destId="{61760099-ACDC-4B69-9419-8F7D689D1034}" srcOrd="0" destOrd="0" presId="urn:microsoft.com/office/officeart/2005/8/layout/radial1"/>
    <dgm:cxn modelId="{2BEB8226-A7AB-4B43-AEC7-3F7D453A588B}" type="presOf" srcId="{5C64FF98-8327-45EB-A809-AB60EF910EE1}" destId="{55E88A7D-29C0-4B88-AC5A-6DC42EBD44ED}" srcOrd="0" destOrd="0" presId="urn:microsoft.com/office/officeart/2005/8/layout/radial1"/>
    <dgm:cxn modelId="{9C937AC7-0591-451B-80A3-AB77031343A9}" srcId="{5C64FF98-8327-45EB-A809-AB60EF910EE1}" destId="{2918AF82-D191-410A-8449-BB30E06BF9B0}" srcOrd="6" destOrd="0" parTransId="{1DE12FBD-855F-4F90-8207-42B68CF139A1}" sibTransId="{F037F754-741E-40DB-876E-322BD6132EF1}"/>
    <dgm:cxn modelId="{AFD8B194-5511-4E77-9803-253285FF5485}" type="presOf" srcId="{625C5E8A-D1CD-4A26-A702-7AA8519401D9}" destId="{6F76D7A6-44C9-4703-950A-FBDD1A2286F3}" srcOrd="0" destOrd="0" presId="urn:microsoft.com/office/officeart/2005/8/layout/radial1"/>
    <dgm:cxn modelId="{63CEC18B-CD61-4843-A4DE-5D048834301E}" type="presOf" srcId="{88D9A9B6-4D71-4182-8080-112D1432E666}" destId="{FF8C3360-2FAF-4ADB-A207-D4A5AEA4EB1A}" srcOrd="0" destOrd="0" presId="urn:microsoft.com/office/officeart/2005/8/layout/radial1"/>
    <dgm:cxn modelId="{644A94D3-141D-471C-90BD-F8A16C803A82}" type="presOf" srcId="{8EF45565-B45D-411A-BDBE-B9D18A40967E}" destId="{EAA28ACB-A72E-4754-ACD5-8380A5C637B9}" srcOrd="0" destOrd="0" presId="urn:microsoft.com/office/officeart/2005/8/layout/radial1"/>
    <dgm:cxn modelId="{13A1D3EC-BEE8-42BA-9A99-2908AE23A7DA}" srcId="{625C5E8A-D1CD-4A26-A702-7AA8519401D9}" destId="{D27DB40C-8A9F-4646-95C6-D6E13B281A8F}" srcOrd="1" destOrd="0" parTransId="{F2B2B78E-823C-463B-9FF8-60B62CFFAEB4}" sibTransId="{D80561DD-7191-4695-9963-4882350E0C91}"/>
    <dgm:cxn modelId="{910FA0B0-AF98-415F-8480-84480522AD82}" srcId="{5C64FF98-8327-45EB-A809-AB60EF910EE1}" destId="{88D9A9B6-4D71-4182-8080-112D1432E666}" srcOrd="1" destOrd="0" parTransId="{CE1B579B-214D-4234-8FE0-646E526990A3}" sibTransId="{CB8BEF48-64F1-4DFE-A05C-F7FDD97C0CE3}"/>
    <dgm:cxn modelId="{45C96902-EAF0-4577-83C0-0A5DC3638115}" type="presOf" srcId="{CAB9E92D-90AA-4064-818B-74F18D8DDF7E}" destId="{C5D0AE5A-E1F2-417C-B768-22C26540024F}" srcOrd="1" destOrd="0" presId="urn:microsoft.com/office/officeart/2005/8/layout/radial1"/>
    <dgm:cxn modelId="{0CA74EF3-12BD-444D-86F3-4FD6F42F558D}" type="presOf" srcId="{B63CDFE0-795D-434A-9256-2466AB149F93}" destId="{BFD99E95-0BB8-41B2-84C5-7BB1ABAD9AD4}" srcOrd="1" destOrd="0" presId="urn:microsoft.com/office/officeart/2005/8/layout/radial1"/>
    <dgm:cxn modelId="{4F10C39E-4834-4553-BF2F-08D504FDED7A}" type="presOf" srcId="{B63CDFE0-795D-434A-9256-2466AB149F93}" destId="{2FD7D016-66AD-4C81-AE11-CB294C39ED5F}" srcOrd="0" destOrd="0" presId="urn:microsoft.com/office/officeart/2005/8/layout/radial1"/>
    <dgm:cxn modelId="{5902BC89-4D20-48F2-A16D-AC5A2B739981}" type="presOf" srcId="{CE1B579B-214D-4234-8FE0-646E526990A3}" destId="{A1EF9F4D-7E13-49DA-98CC-69DF0D462923}" srcOrd="1" destOrd="0" presId="urn:microsoft.com/office/officeart/2005/8/layout/radial1"/>
    <dgm:cxn modelId="{6DE7DB59-155C-4320-BBF7-5D5EF6F76304}" type="presOf" srcId="{CAB9E92D-90AA-4064-818B-74F18D8DDF7E}" destId="{50D95BFF-4A08-493D-A4D8-F63CDAECA42E}" srcOrd="0" destOrd="0" presId="urn:microsoft.com/office/officeart/2005/8/layout/radial1"/>
    <dgm:cxn modelId="{8A2A3A4B-6506-40EC-91B7-A5CFC3FFA319}" srcId="{5C64FF98-8327-45EB-A809-AB60EF910EE1}" destId="{ED4CC6AF-1043-465D-8B0B-131E1444F5DB}" srcOrd="7" destOrd="0" parTransId="{D04EC4B4-FBE3-453C-8507-87894EB77653}" sibTransId="{9ADF3394-A6F4-4C94-9803-5D6B7258D672}"/>
    <dgm:cxn modelId="{77EAFF0D-0F9F-4785-B88C-526DC23C5E5C}" type="presOf" srcId="{2166688E-3AAD-4045-8D44-EC8262FC0CC4}" destId="{6A33A0FE-F038-4979-B0FF-D0F46C0FEF5B}" srcOrd="1" destOrd="0" presId="urn:microsoft.com/office/officeart/2005/8/layout/radial1"/>
    <dgm:cxn modelId="{B32A5DAC-1D2C-4D9A-99A4-88FD22A0FE11}" srcId="{5C64FF98-8327-45EB-A809-AB60EF910EE1}" destId="{161A0B36-1014-4413-8B03-E007A7DB2841}" srcOrd="5" destOrd="0" parTransId="{2166688E-3AAD-4045-8D44-EC8262FC0CC4}" sibTransId="{7B883C53-B520-4FAC-B09A-62BC5E1408DA}"/>
    <dgm:cxn modelId="{B8421426-99D1-4594-9A00-42ED77163723}" type="presOf" srcId="{1DE12FBD-855F-4F90-8207-42B68CF139A1}" destId="{392EE8DB-5AC0-4D3B-9AED-1090AA68742C}" srcOrd="0" destOrd="0" presId="urn:microsoft.com/office/officeart/2005/8/layout/radial1"/>
    <dgm:cxn modelId="{5B82C71C-BE93-40E6-94DA-9C3A5E26E20F}" type="presOf" srcId="{D04EC4B4-FBE3-453C-8507-87894EB77653}" destId="{70F20383-4920-4966-91E5-729FBE942AE0}" srcOrd="0" destOrd="0" presId="urn:microsoft.com/office/officeart/2005/8/layout/radial1"/>
    <dgm:cxn modelId="{3DACCE87-75C6-4EF1-8970-50170AD06B4E}" type="presOf" srcId="{D04EC4B4-FBE3-453C-8507-87894EB77653}" destId="{CA5C43F2-EDE9-421E-8A63-32591CCFD9D2}" srcOrd="1" destOrd="0" presId="urn:microsoft.com/office/officeart/2005/8/layout/radial1"/>
    <dgm:cxn modelId="{ECA386D0-7D4C-4763-8DCA-3BDFBAEC3ECF}" type="presOf" srcId="{8F4D36BF-4E57-40B8-87CA-FC4DBD53FCFB}" destId="{93365430-02E7-4CEB-A3CA-89E250C1D91E}" srcOrd="0" destOrd="0" presId="urn:microsoft.com/office/officeart/2005/8/layout/radial1"/>
    <dgm:cxn modelId="{A36F19C5-BD25-4904-918D-DD638586BFAB}" srcId="{5C64FF98-8327-45EB-A809-AB60EF910EE1}" destId="{FA9E3F88-F725-4BF9-9D5E-80C082D7EB05}" srcOrd="3" destOrd="0" parTransId="{8F4D36BF-4E57-40B8-87CA-FC4DBD53FCFB}" sibTransId="{FD748F05-8621-4F52-A581-9539C3A753D4}"/>
    <dgm:cxn modelId="{404C53D5-5019-4C6C-89A6-52AB6177A4AA}" type="presOf" srcId="{161A0B36-1014-4413-8B03-E007A7DB2841}" destId="{1DD200E7-6B8C-4CD3-B7E9-9850F4E36EAF}" srcOrd="0" destOrd="0" presId="urn:microsoft.com/office/officeart/2005/8/layout/radial1"/>
    <dgm:cxn modelId="{56A17F39-A944-47A6-9E46-B2D6481EABA9}" srcId="{5C64FF98-8327-45EB-A809-AB60EF910EE1}" destId="{6DD724DA-B606-4D3E-8937-CAB3A62B5980}" srcOrd="2" destOrd="0" parTransId="{CAB9E92D-90AA-4064-818B-74F18D8DDF7E}" sibTransId="{BB00885E-14D1-4AE9-8878-D45BB1BDCDE6}"/>
    <dgm:cxn modelId="{08A51C5E-344E-4538-95BE-AE79E8AF1598}" type="presOf" srcId="{AB1BC919-0065-455D-905C-2E70D9E78CFA}" destId="{ECFB7C01-C1D4-4DD0-A7BB-898815D3BE4A}" srcOrd="1" destOrd="0" presId="urn:microsoft.com/office/officeart/2005/8/layout/radial1"/>
    <dgm:cxn modelId="{7072A52A-AD6F-4E82-97EC-C74584B7AC00}" type="presOf" srcId="{1DE12FBD-855F-4F90-8207-42B68CF139A1}" destId="{DB121D32-4587-43EF-9F0B-F95E27C5D82A}" srcOrd="1" destOrd="0" presId="urn:microsoft.com/office/officeart/2005/8/layout/radial1"/>
    <dgm:cxn modelId="{2A726909-C3E0-49AF-93D1-D49B761220DA}" srcId="{5C64FF98-8327-45EB-A809-AB60EF910EE1}" destId="{8EF45565-B45D-411A-BDBE-B9D18A40967E}" srcOrd="4" destOrd="0" parTransId="{AB1BC919-0065-455D-905C-2E70D9E78CFA}" sibTransId="{6D04AAB4-35ED-47D6-A673-127D88747BCA}"/>
    <dgm:cxn modelId="{669C112D-ED08-4DFF-AA37-16565B4C4BE6}" type="presOf" srcId="{FA9E3F88-F725-4BF9-9D5E-80C082D7EB05}" destId="{488AA111-4675-4645-82E4-BFFA9C25A185}" srcOrd="0" destOrd="0" presId="urn:microsoft.com/office/officeart/2005/8/layout/radial1"/>
    <dgm:cxn modelId="{AE08B961-FF96-40C4-B528-B070D5FFDA24}" type="presOf" srcId="{B40BC90D-AACA-4BA0-9AF6-D99B8EBD58BE}" destId="{4F0FFBC2-959F-4CFB-BA52-B685F6B91138}" srcOrd="0" destOrd="0" presId="urn:microsoft.com/office/officeart/2005/8/layout/radial1"/>
    <dgm:cxn modelId="{CEDFBE38-9BCE-4C7C-8B35-295AF3323C78}" type="presParOf" srcId="{6F76D7A6-44C9-4703-950A-FBDD1A2286F3}" destId="{55E88A7D-29C0-4B88-AC5A-6DC42EBD44ED}" srcOrd="0" destOrd="0" presId="urn:microsoft.com/office/officeart/2005/8/layout/radial1"/>
    <dgm:cxn modelId="{CB7FDFAB-2815-4C59-A3BB-BCDC3AF20ECA}" type="presParOf" srcId="{6F76D7A6-44C9-4703-950A-FBDD1A2286F3}" destId="{2FD7D016-66AD-4C81-AE11-CB294C39ED5F}" srcOrd="1" destOrd="0" presId="urn:microsoft.com/office/officeart/2005/8/layout/radial1"/>
    <dgm:cxn modelId="{842D34BA-1CFF-4192-B83C-EE1B9FCC9F66}" type="presParOf" srcId="{2FD7D016-66AD-4C81-AE11-CB294C39ED5F}" destId="{BFD99E95-0BB8-41B2-84C5-7BB1ABAD9AD4}" srcOrd="0" destOrd="0" presId="urn:microsoft.com/office/officeart/2005/8/layout/radial1"/>
    <dgm:cxn modelId="{D0157822-DA46-4785-BA4F-00FF2C07BDD5}" type="presParOf" srcId="{6F76D7A6-44C9-4703-950A-FBDD1A2286F3}" destId="{4F0FFBC2-959F-4CFB-BA52-B685F6B91138}" srcOrd="2" destOrd="0" presId="urn:microsoft.com/office/officeart/2005/8/layout/radial1"/>
    <dgm:cxn modelId="{1B5296AE-7046-4957-A2C2-21AEF1792FB1}" type="presParOf" srcId="{6F76D7A6-44C9-4703-950A-FBDD1A2286F3}" destId="{C29C3483-711D-4D85-9627-EE12747A7900}" srcOrd="3" destOrd="0" presId="urn:microsoft.com/office/officeart/2005/8/layout/radial1"/>
    <dgm:cxn modelId="{4BF28E80-1979-48D8-9C67-137FD6B23F11}" type="presParOf" srcId="{C29C3483-711D-4D85-9627-EE12747A7900}" destId="{A1EF9F4D-7E13-49DA-98CC-69DF0D462923}" srcOrd="0" destOrd="0" presId="urn:microsoft.com/office/officeart/2005/8/layout/radial1"/>
    <dgm:cxn modelId="{106CDBA3-ABE4-4AB4-92F2-2ADF704988BC}" type="presParOf" srcId="{6F76D7A6-44C9-4703-950A-FBDD1A2286F3}" destId="{FF8C3360-2FAF-4ADB-A207-D4A5AEA4EB1A}" srcOrd="4" destOrd="0" presId="urn:microsoft.com/office/officeart/2005/8/layout/radial1"/>
    <dgm:cxn modelId="{FCF03414-33AC-4797-90B4-FE1BA1507E54}" type="presParOf" srcId="{6F76D7A6-44C9-4703-950A-FBDD1A2286F3}" destId="{50D95BFF-4A08-493D-A4D8-F63CDAECA42E}" srcOrd="5" destOrd="0" presId="urn:microsoft.com/office/officeart/2005/8/layout/radial1"/>
    <dgm:cxn modelId="{55AA16C0-9313-4DFC-A75D-9B084E207741}" type="presParOf" srcId="{50D95BFF-4A08-493D-A4D8-F63CDAECA42E}" destId="{C5D0AE5A-E1F2-417C-B768-22C26540024F}" srcOrd="0" destOrd="0" presId="urn:microsoft.com/office/officeart/2005/8/layout/radial1"/>
    <dgm:cxn modelId="{0592C670-BCB1-47D4-953B-807C03CD3C76}" type="presParOf" srcId="{6F76D7A6-44C9-4703-950A-FBDD1A2286F3}" destId="{6C621138-6B64-425F-B756-F6ED5B3E46C7}" srcOrd="6" destOrd="0" presId="urn:microsoft.com/office/officeart/2005/8/layout/radial1"/>
    <dgm:cxn modelId="{4981347E-6794-4271-BE09-38E0A7A5666C}" type="presParOf" srcId="{6F76D7A6-44C9-4703-950A-FBDD1A2286F3}" destId="{93365430-02E7-4CEB-A3CA-89E250C1D91E}" srcOrd="7" destOrd="0" presId="urn:microsoft.com/office/officeart/2005/8/layout/radial1"/>
    <dgm:cxn modelId="{D6431ECD-E164-4D76-8355-214EBD609947}" type="presParOf" srcId="{93365430-02E7-4CEB-A3CA-89E250C1D91E}" destId="{ECAA156E-B577-4069-B201-7BFDA32B717A}" srcOrd="0" destOrd="0" presId="urn:microsoft.com/office/officeart/2005/8/layout/radial1"/>
    <dgm:cxn modelId="{ECBF224F-1ED7-466A-B551-5898EAE76E9B}" type="presParOf" srcId="{6F76D7A6-44C9-4703-950A-FBDD1A2286F3}" destId="{488AA111-4675-4645-82E4-BFFA9C25A185}" srcOrd="8" destOrd="0" presId="urn:microsoft.com/office/officeart/2005/8/layout/radial1"/>
    <dgm:cxn modelId="{969BA770-F21A-4CC9-8667-4ECEE4656D3B}" type="presParOf" srcId="{6F76D7A6-44C9-4703-950A-FBDD1A2286F3}" destId="{9FAE7B18-E5C8-4672-8656-D9AF5F5C5B0C}" srcOrd="9" destOrd="0" presId="urn:microsoft.com/office/officeart/2005/8/layout/radial1"/>
    <dgm:cxn modelId="{3778FE28-E1C4-4FB8-B491-0D0150D7E11B}" type="presParOf" srcId="{9FAE7B18-E5C8-4672-8656-D9AF5F5C5B0C}" destId="{ECFB7C01-C1D4-4DD0-A7BB-898815D3BE4A}" srcOrd="0" destOrd="0" presId="urn:microsoft.com/office/officeart/2005/8/layout/radial1"/>
    <dgm:cxn modelId="{013CFB04-F7B2-4807-85EE-F686963EAB7A}" type="presParOf" srcId="{6F76D7A6-44C9-4703-950A-FBDD1A2286F3}" destId="{EAA28ACB-A72E-4754-ACD5-8380A5C637B9}" srcOrd="10" destOrd="0" presId="urn:microsoft.com/office/officeart/2005/8/layout/radial1"/>
    <dgm:cxn modelId="{65EF023B-744C-4F04-AF26-99E12AFE55B2}" type="presParOf" srcId="{6F76D7A6-44C9-4703-950A-FBDD1A2286F3}" destId="{C62EFD06-77C9-4DFB-A21E-DB5BF70CA8D2}" srcOrd="11" destOrd="0" presId="urn:microsoft.com/office/officeart/2005/8/layout/radial1"/>
    <dgm:cxn modelId="{FDB99357-BB6D-4E98-9DD7-FE68EEEF2007}" type="presParOf" srcId="{C62EFD06-77C9-4DFB-A21E-DB5BF70CA8D2}" destId="{6A33A0FE-F038-4979-B0FF-D0F46C0FEF5B}" srcOrd="0" destOrd="0" presId="urn:microsoft.com/office/officeart/2005/8/layout/radial1"/>
    <dgm:cxn modelId="{B567BE17-9311-4CD6-8D12-125A18D2DEF9}" type="presParOf" srcId="{6F76D7A6-44C9-4703-950A-FBDD1A2286F3}" destId="{1DD200E7-6B8C-4CD3-B7E9-9850F4E36EAF}" srcOrd="12" destOrd="0" presId="urn:microsoft.com/office/officeart/2005/8/layout/radial1"/>
    <dgm:cxn modelId="{C4DCCAF1-9473-4755-88DA-5CB8498D3BA0}" type="presParOf" srcId="{6F76D7A6-44C9-4703-950A-FBDD1A2286F3}" destId="{392EE8DB-5AC0-4D3B-9AED-1090AA68742C}" srcOrd="13" destOrd="0" presId="urn:microsoft.com/office/officeart/2005/8/layout/radial1"/>
    <dgm:cxn modelId="{97740D14-2552-422B-ACED-ED791E9A72CD}" type="presParOf" srcId="{392EE8DB-5AC0-4D3B-9AED-1090AA68742C}" destId="{DB121D32-4587-43EF-9F0B-F95E27C5D82A}" srcOrd="0" destOrd="0" presId="urn:microsoft.com/office/officeart/2005/8/layout/radial1"/>
    <dgm:cxn modelId="{BF20583B-3911-4F87-923B-5136BB932238}" type="presParOf" srcId="{6F76D7A6-44C9-4703-950A-FBDD1A2286F3}" destId="{9F0DDFBF-1CB4-471C-85CE-9BB6B2822252}" srcOrd="14" destOrd="0" presId="urn:microsoft.com/office/officeart/2005/8/layout/radial1"/>
    <dgm:cxn modelId="{C61F9986-302F-48E6-B357-3C713F3F7FB6}" type="presParOf" srcId="{6F76D7A6-44C9-4703-950A-FBDD1A2286F3}" destId="{70F20383-4920-4966-91E5-729FBE942AE0}" srcOrd="15" destOrd="0" presId="urn:microsoft.com/office/officeart/2005/8/layout/radial1"/>
    <dgm:cxn modelId="{549A26DA-F949-48E3-987F-4A1CF40FAEC7}" type="presParOf" srcId="{70F20383-4920-4966-91E5-729FBE942AE0}" destId="{CA5C43F2-EDE9-421E-8A63-32591CCFD9D2}" srcOrd="0" destOrd="0" presId="urn:microsoft.com/office/officeart/2005/8/layout/radial1"/>
    <dgm:cxn modelId="{9A627789-63E2-450B-99B7-F691E5B7071A}" type="presParOf" srcId="{6F76D7A6-44C9-4703-950A-FBDD1A2286F3}" destId="{61760099-ACDC-4B69-9419-8F7D689D1034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88A7D-29C0-4B88-AC5A-6DC42EBD44ED}">
      <dsp:nvSpPr>
        <dsp:cNvPr id="0" name=""/>
        <dsp:cNvSpPr/>
      </dsp:nvSpPr>
      <dsp:spPr>
        <a:xfrm>
          <a:off x="2424983" y="1302227"/>
          <a:ext cx="2206816" cy="22647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Формы работы с родителями</a:t>
          </a:r>
          <a:endParaRPr lang="ru-RU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48164" y="1633885"/>
        <a:ext cx="1560454" cy="1601389"/>
      </dsp:txXfrm>
    </dsp:sp>
    <dsp:sp modelId="{2FD7D016-66AD-4C81-AE11-CB294C39ED5F}">
      <dsp:nvSpPr>
        <dsp:cNvPr id="0" name=""/>
        <dsp:cNvSpPr/>
      </dsp:nvSpPr>
      <dsp:spPr>
        <a:xfrm rot="16200000">
          <a:off x="3435520" y="1195359"/>
          <a:ext cx="185743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185743" y="1399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23748" y="1204712"/>
        <a:ext cx="9287" cy="9287"/>
      </dsp:txXfrm>
    </dsp:sp>
    <dsp:sp modelId="{4F0FFBC2-959F-4CFB-BA52-B685F6B91138}">
      <dsp:nvSpPr>
        <dsp:cNvPr id="0" name=""/>
        <dsp:cNvSpPr/>
      </dsp:nvSpPr>
      <dsp:spPr>
        <a:xfrm>
          <a:off x="2939737" y="19056"/>
          <a:ext cx="1177308" cy="10974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Презентации</a:t>
          </a:r>
          <a:endParaRPr lang="ru-RU" sz="1400" kern="1200" dirty="0"/>
        </a:p>
      </dsp:txBody>
      <dsp:txXfrm>
        <a:off x="3112150" y="179770"/>
        <a:ext cx="832482" cy="775999"/>
      </dsp:txXfrm>
    </dsp:sp>
    <dsp:sp modelId="{C29C3483-711D-4D85-9627-EE12747A7900}">
      <dsp:nvSpPr>
        <dsp:cNvPr id="0" name=""/>
        <dsp:cNvSpPr/>
      </dsp:nvSpPr>
      <dsp:spPr>
        <a:xfrm rot="18900000">
          <a:off x="4289291" y="1559435"/>
          <a:ext cx="200496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200496" y="1399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84527" y="1568419"/>
        <a:ext cx="10024" cy="10024"/>
      </dsp:txXfrm>
    </dsp:sp>
    <dsp:sp modelId="{FF8C3360-2FAF-4ADB-A207-D4A5AEA4EB1A}">
      <dsp:nvSpPr>
        <dsp:cNvPr id="0" name=""/>
        <dsp:cNvSpPr/>
      </dsp:nvSpPr>
      <dsp:spPr>
        <a:xfrm>
          <a:off x="4299712" y="565832"/>
          <a:ext cx="1097427" cy="10974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Показ открытых занятий</a:t>
          </a:r>
          <a:endParaRPr lang="ru-RU" sz="1400" kern="1200" dirty="0"/>
        </a:p>
      </dsp:txBody>
      <dsp:txXfrm>
        <a:off x="4460426" y="726546"/>
        <a:ext cx="775999" cy="775999"/>
      </dsp:txXfrm>
    </dsp:sp>
    <dsp:sp modelId="{50D95BFF-4A08-493D-A4D8-F63CDAECA42E}">
      <dsp:nvSpPr>
        <dsp:cNvPr id="0" name=""/>
        <dsp:cNvSpPr/>
      </dsp:nvSpPr>
      <dsp:spPr>
        <a:xfrm>
          <a:off x="4631800" y="2420583"/>
          <a:ext cx="214688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214688" y="1399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33776" y="2429212"/>
        <a:ext cx="10734" cy="10734"/>
      </dsp:txXfrm>
    </dsp:sp>
    <dsp:sp modelId="{6C621138-6B64-425F-B756-F6ED5B3E46C7}">
      <dsp:nvSpPr>
        <dsp:cNvPr id="0" name=""/>
        <dsp:cNvSpPr/>
      </dsp:nvSpPr>
      <dsp:spPr>
        <a:xfrm>
          <a:off x="4846488" y="1885866"/>
          <a:ext cx="1097427" cy="10974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Наглядная информация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007202" y="2046580"/>
        <a:ext cx="775999" cy="775999"/>
      </dsp:txXfrm>
    </dsp:sp>
    <dsp:sp modelId="{93365430-02E7-4CEB-A3CA-89E250C1D91E}">
      <dsp:nvSpPr>
        <dsp:cNvPr id="0" name=""/>
        <dsp:cNvSpPr/>
      </dsp:nvSpPr>
      <dsp:spPr>
        <a:xfrm rot="2700000">
          <a:off x="4292982" y="3272822"/>
          <a:ext cx="175297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175297" y="1399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76248" y="3282436"/>
        <a:ext cx="8764" cy="8764"/>
      </dsp:txXfrm>
    </dsp:sp>
    <dsp:sp modelId="{488AA111-4675-4645-82E4-BFFA9C25A185}">
      <dsp:nvSpPr>
        <dsp:cNvPr id="0" name=""/>
        <dsp:cNvSpPr/>
      </dsp:nvSpPr>
      <dsp:spPr>
        <a:xfrm>
          <a:off x="4245488" y="3205900"/>
          <a:ext cx="1205874" cy="109742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Родительские собрания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422084" y="3366614"/>
        <a:ext cx="852682" cy="775999"/>
      </dsp:txXfrm>
    </dsp:sp>
    <dsp:sp modelId="{9FAE7B18-E5C8-4672-8656-D9AF5F5C5B0C}">
      <dsp:nvSpPr>
        <dsp:cNvPr id="0" name=""/>
        <dsp:cNvSpPr/>
      </dsp:nvSpPr>
      <dsp:spPr>
        <a:xfrm rot="5400000">
          <a:off x="3435520" y="3645808"/>
          <a:ext cx="185743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185743" y="1399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523748" y="3655160"/>
        <a:ext cx="9287" cy="9287"/>
      </dsp:txXfrm>
    </dsp:sp>
    <dsp:sp modelId="{EAA28ACB-A72E-4754-ACD5-8380A5C637B9}">
      <dsp:nvSpPr>
        <dsp:cNvPr id="0" name=""/>
        <dsp:cNvSpPr/>
      </dsp:nvSpPr>
      <dsp:spPr>
        <a:xfrm>
          <a:off x="2954020" y="3752676"/>
          <a:ext cx="1148742" cy="109742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Беседы</a:t>
          </a:r>
          <a:endParaRPr lang="ru-RU" sz="1400" kern="1200" dirty="0"/>
        </a:p>
      </dsp:txBody>
      <dsp:txXfrm>
        <a:off x="3122249" y="3913390"/>
        <a:ext cx="812284" cy="775999"/>
      </dsp:txXfrm>
    </dsp:sp>
    <dsp:sp modelId="{C62EFD06-77C9-4DFB-A21E-DB5BF70CA8D2}">
      <dsp:nvSpPr>
        <dsp:cNvPr id="0" name=""/>
        <dsp:cNvSpPr/>
      </dsp:nvSpPr>
      <dsp:spPr>
        <a:xfrm rot="8100000">
          <a:off x="2577185" y="3277511"/>
          <a:ext cx="188558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188558" y="1399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666750" y="3286793"/>
        <a:ext cx="9427" cy="9427"/>
      </dsp:txXfrm>
    </dsp:sp>
    <dsp:sp modelId="{1DD200E7-6B8C-4CD3-B7E9-9850F4E36EAF}">
      <dsp:nvSpPr>
        <dsp:cNvPr id="0" name=""/>
        <dsp:cNvSpPr/>
      </dsp:nvSpPr>
      <dsp:spPr>
        <a:xfrm>
          <a:off x="1634952" y="3205900"/>
          <a:ext cx="1146811" cy="10974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kern="1200" dirty="0" smtClean="0"/>
            <a:t>Консультации</a:t>
          </a:r>
        </a:p>
      </dsp:txBody>
      <dsp:txXfrm>
        <a:off x="1802899" y="3366614"/>
        <a:ext cx="810917" cy="775999"/>
      </dsp:txXfrm>
    </dsp:sp>
    <dsp:sp modelId="{392EE8DB-5AC0-4D3B-9AED-1090AA68742C}">
      <dsp:nvSpPr>
        <dsp:cNvPr id="0" name=""/>
        <dsp:cNvSpPr/>
      </dsp:nvSpPr>
      <dsp:spPr>
        <a:xfrm rot="10800000">
          <a:off x="2210295" y="2420583"/>
          <a:ext cx="214688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214688" y="1399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12272" y="2429212"/>
        <a:ext cx="10734" cy="10734"/>
      </dsp:txXfrm>
    </dsp:sp>
    <dsp:sp modelId="{9F0DDFBF-1CB4-471C-85CE-9BB6B2822252}">
      <dsp:nvSpPr>
        <dsp:cNvPr id="0" name=""/>
        <dsp:cNvSpPr/>
      </dsp:nvSpPr>
      <dsp:spPr>
        <a:xfrm>
          <a:off x="1112868" y="1885866"/>
          <a:ext cx="1097427" cy="10974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Дни открытых дверей</a:t>
          </a:r>
          <a:endParaRPr lang="ru-RU" sz="1400" kern="1200" dirty="0"/>
        </a:p>
      </dsp:txBody>
      <dsp:txXfrm>
        <a:off x="1273582" y="2046580"/>
        <a:ext cx="775999" cy="775999"/>
      </dsp:txXfrm>
    </dsp:sp>
    <dsp:sp modelId="{70F20383-4920-4966-91E5-729FBE942AE0}">
      <dsp:nvSpPr>
        <dsp:cNvPr id="0" name=""/>
        <dsp:cNvSpPr/>
      </dsp:nvSpPr>
      <dsp:spPr>
        <a:xfrm rot="13500000">
          <a:off x="2566995" y="1559435"/>
          <a:ext cx="200496" cy="27992"/>
        </a:xfrm>
        <a:custGeom>
          <a:avLst/>
          <a:gdLst/>
          <a:ahLst/>
          <a:cxnLst/>
          <a:rect l="0" t="0" r="0" b="0"/>
          <a:pathLst>
            <a:path>
              <a:moveTo>
                <a:pt x="0" y="13996"/>
              </a:moveTo>
              <a:lnTo>
                <a:pt x="200496" y="1399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662231" y="1568419"/>
        <a:ext cx="10024" cy="10024"/>
      </dsp:txXfrm>
    </dsp:sp>
    <dsp:sp modelId="{61760099-ACDC-4B69-9419-8F7D689D1034}">
      <dsp:nvSpPr>
        <dsp:cNvPr id="0" name=""/>
        <dsp:cNvSpPr/>
      </dsp:nvSpPr>
      <dsp:spPr>
        <a:xfrm>
          <a:off x="1659644" y="565832"/>
          <a:ext cx="1097427" cy="10974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Совместные праздники и досуги</a:t>
          </a:r>
          <a:endParaRPr lang="ru-RU" sz="1200" b="0" kern="1200" dirty="0">
            <a:solidFill>
              <a:schemeClr val="tx1"/>
            </a:solidFill>
          </a:endParaRPr>
        </a:p>
      </dsp:txBody>
      <dsp:txXfrm>
        <a:off x="1820358" y="726546"/>
        <a:ext cx="775999" cy="775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E7D2A-076E-4ABF-A5B6-56E3D032A904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96B72-36DF-4632-A7BB-E7188C33C2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025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4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83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2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4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0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2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5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2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8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4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6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3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6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0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1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2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7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6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8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7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9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9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2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7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9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6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7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9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7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5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3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4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5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4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9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2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7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7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1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1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3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1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9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2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6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5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6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7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1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4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8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9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0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6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8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5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6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3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8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1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6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6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8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5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1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0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3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doshvozrast.ru/rabrod/rabrod.htm" TargetMode="External"/><Relationship Id="rId3" Type="http://schemas.openxmlformats.org/officeDocument/2006/relationships/hyperlink" Target="http://detsad-kitty.ru/" TargetMode="External"/><Relationship Id="rId7" Type="http://schemas.openxmlformats.org/officeDocument/2006/relationships/hyperlink" Target="http://www.tvoyrebenok.ru/index.shtml" TargetMode="External"/><Relationship Id="rId12" Type="http://schemas.openxmlformats.org/officeDocument/2006/relationships/hyperlink" Target="http://www.liveinternet.ru/users/deti-66/" TargetMode="External"/><Relationship Id="rId2" Type="http://schemas.openxmlformats.org/officeDocument/2006/relationships/hyperlink" Target="http://matveyrybka.ucoz.ru/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95.31.1.68/users.php?m=register" TargetMode="External"/><Relationship Id="rId11" Type="http://schemas.openxmlformats.org/officeDocument/2006/relationships/hyperlink" Target="http://konspekt.vscolu.ru/" TargetMode="External"/><Relationship Id="rId5" Type="http://schemas.openxmlformats.org/officeDocument/2006/relationships/hyperlink" Target="http://www.solnet.ee/contests/index.php" TargetMode="External"/><Relationship Id="rId10" Type="http://schemas.openxmlformats.org/officeDocument/2006/relationships/hyperlink" Target="http://lutiksol.narod2.ru/" TargetMode="External"/><Relationship Id="rId4" Type="http://schemas.openxmlformats.org/officeDocument/2006/relationships/hyperlink" Target="http://www.o-detstve.ru/forteachers.html" TargetMode="External"/><Relationship Id="rId9" Type="http://schemas.openxmlformats.org/officeDocument/2006/relationships/hyperlink" Target="http://forchel.ru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е 3"/>
          <p:cNvSpPr txBox="1"/>
          <p:nvPr/>
        </p:nvSpPr>
        <p:spPr>
          <a:xfrm>
            <a:off x="697416" y="4221088"/>
            <a:ext cx="8127355" cy="236988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Monotype Corsiva" pitchFamily="66" charset="0"/>
              </a:rPr>
              <a:t>Воспитателя</a:t>
            </a: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Товбулатовой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Марем Магомедовны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3" name="Поле 2"/>
          <p:cNvSpPr txBox="1"/>
          <p:nvPr/>
        </p:nvSpPr>
        <p:spPr>
          <a:xfrm>
            <a:off x="1115616" y="3142592"/>
            <a:ext cx="7695491" cy="127361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anose="02050604050505020204" pitchFamily="18" charset="0"/>
                <a:ea typeface="Batang" panose="02030600000101010101" pitchFamily="18" charset="-127"/>
                <a:cs typeface="Times New Roman"/>
              </a:rPr>
              <a:t>ПОРТФОЛИО</a:t>
            </a:r>
            <a:endParaRPr lang="ru-RU" sz="1100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Batang" panose="02030600000101010101" pitchFamily="18" charset="-127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4624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4 «Вайнах»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3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55679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rgbClr val="FF3300"/>
                </a:solidFill>
              </a:rPr>
              <a:t>Карта </a:t>
            </a:r>
            <a:r>
              <a:rPr lang="ru-RU" sz="3600" b="1" u="sng" dirty="0" smtClean="0">
                <a:solidFill>
                  <a:srgbClr val="FF3300"/>
                </a:solidFill>
              </a:rPr>
              <a:t>участия в </a:t>
            </a:r>
            <a:r>
              <a:rPr lang="ru-RU" sz="3600" b="1" u="sng" dirty="0">
                <a:solidFill>
                  <a:srgbClr val="FF3300"/>
                </a:solidFill>
              </a:rPr>
              <a:t>методической работе ДОУ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323601"/>
              </p:ext>
            </p:extLst>
          </p:nvPr>
        </p:nvGraphicFramePr>
        <p:xfrm>
          <a:off x="179511" y="2492896"/>
          <a:ext cx="8856985" cy="425249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38464"/>
                <a:gridCol w="1289728"/>
                <a:gridCol w="2370908"/>
                <a:gridCol w="2302483"/>
                <a:gridCol w="2455402"/>
              </a:tblGrid>
              <a:tr h="4867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2015-2016уч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год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2016-2017 уч. год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2017-2018</a:t>
                      </a:r>
                      <a:r>
                        <a:rPr lang="ru-RU" sz="14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ч. год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</a:tr>
              <a:tr h="17541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Открытый показ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Занятия по формированию элементарных математических представлений: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«Цыпленок» (октябрь),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«Круг» (апрель).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Занятие по формированию элементарных математических представлений «Путешествие на волшебном паровозике».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(Декабрь)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Занятие мастер-класс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 нетрадиционной аппликации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«Животные».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(Январь)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</a:tr>
              <a:tr h="20076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Творческие группы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деятельности взрослых и детей по реализации и усвоению основной и общеобразовательной программы дошкольного образования.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(Ноябрь)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у детей проектных умений.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(Май) </a:t>
                      </a:r>
                      <a:endParaRPr lang="ru-RU" sz="1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у детей навыков безопасного поведения на дороге.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(Август)</a:t>
                      </a:r>
                      <a:endParaRPr lang="ru-RU" sz="14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11560" y="18864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3600" b="1" kern="0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Документы и материалы по самообразованию</a:t>
            </a:r>
            <a:endParaRPr lang="ru-RU" sz="1100" kern="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619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е 41"/>
          <p:cNvSpPr txBox="1">
            <a:spLocks/>
          </p:cNvSpPr>
          <p:nvPr/>
        </p:nvSpPr>
        <p:spPr>
          <a:xfrm>
            <a:off x="165147" y="188713"/>
            <a:ext cx="6768752" cy="57591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076336"/>
              </p:ext>
            </p:extLst>
          </p:nvPr>
        </p:nvGraphicFramePr>
        <p:xfrm>
          <a:off x="153050" y="766419"/>
          <a:ext cx="6696744" cy="3719856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405919"/>
                <a:gridCol w="5370745"/>
                <a:gridCol w="920080"/>
              </a:tblGrid>
              <a:tr h="2045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</a:tr>
              <a:tr h="426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Родительское собрание в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группе: «Культура общения»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</a:tr>
              <a:tr h="426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Режимные моменты в детском саду: подъем детей после сна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</a:tr>
              <a:tr h="649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Творческая разработка «Содержание психолого-педагогической работы по освоению детьми образовательной области «Безопасность»»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</a:tr>
              <a:tr h="649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Родительское собрание «Роль родителей в развитии речи детей»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</a:tr>
              <a:tr h="426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Родительское собрание «Успехи нашей группы»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</a:tr>
              <a:tr h="426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Родительское собрание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«Возрастные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особенности детей с 3-4 лет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</a:tr>
              <a:tr h="317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Родительское собрание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«Развиваем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речь, играя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258" marR="58258" marT="0" marB="0"/>
                </a:tc>
              </a:tr>
            </a:tbl>
          </a:graphicData>
        </a:graphic>
      </p:graphicFrame>
      <p:pic>
        <p:nvPicPr>
          <p:cNvPr id="13314" name="Picture 2" descr="F:\САЦИТА\20171225_162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92451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95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786152941"/>
              </p:ext>
            </p:extLst>
          </p:nvPr>
        </p:nvGraphicFramePr>
        <p:xfrm>
          <a:off x="971600" y="1844824"/>
          <a:ext cx="7056784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976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234330"/>
              </p:ext>
            </p:extLst>
          </p:nvPr>
        </p:nvGraphicFramePr>
        <p:xfrm>
          <a:off x="107504" y="1233428"/>
          <a:ext cx="8928992" cy="169530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38102"/>
                <a:gridCol w="4790163"/>
                <a:gridCol w="3000727"/>
              </a:tblGrid>
              <a:tr h="78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Годы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Тема 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для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изучения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Форма 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отчета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</a:tr>
              <a:tr h="905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2015-2018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Дидактические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игры по формированию элементарных математических представлений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Показ занятия мастер-класс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7544" y="310098"/>
            <a:ext cx="7920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3600" b="1" dirty="0" smtClean="0">
                <a:solidFill>
                  <a:srgbClr val="FF0000"/>
                </a:solidFill>
                <a:latin typeface="Calibri"/>
                <a:ea typeface="Calibri" pitchFamily="34" charset="0"/>
              </a:rPr>
              <a:t>Сведения о самообразовании</a:t>
            </a:r>
            <a:endParaRPr lang="ru-RU" altLang="ru-RU" sz="3600" dirty="0" smtClean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7170" name="Picture 2" descr="http://www.maam.ru/upload/blogs/detsad-209799-13990214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858" y="3132994"/>
            <a:ext cx="6262187" cy="352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4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187624" y="188640"/>
            <a:ext cx="7079808" cy="7864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ea typeface="Times New Roman"/>
                <a:cs typeface="Arial" panose="020B0604020202020204" pitchFamily="34" charset="0"/>
              </a:rPr>
              <a:t>Данные о повышение квалификации</a:t>
            </a:r>
            <a:endParaRPr lang="ru-RU" sz="3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50438"/>
              </p:ext>
            </p:extLst>
          </p:nvPr>
        </p:nvGraphicFramePr>
        <p:xfrm>
          <a:off x="107505" y="764705"/>
          <a:ext cx="8856983" cy="33472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04156"/>
                <a:gridCol w="2016224"/>
                <a:gridCol w="1584176"/>
                <a:gridCol w="3852427"/>
              </a:tblGrid>
              <a:tr h="9105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Дата и место  прохождения курсов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Тема курсов            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№ документа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Копия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436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ru-RU" sz="1600" dirty="0" smtClean="0"/>
                        <a:t>25.11.2015г. -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05.12.2015г.</a:t>
                      </a:r>
                    </a:p>
                    <a:p>
                      <a:pPr algn="ctr">
                        <a:defRPr/>
                      </a:pPr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ЧИПКРО</a:t>
                      </a:r>
                    </a:p>
                    <a:p>
                      <a:pPr algn="ctr"/>
                      <a:r>
                        <a:rPr lang="ru-RU" sz="1600" dirty="0" smtClean="0"/>
                        <a:t>г. Грозный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«Современные технологии и методики работы с детьми дошкольного возраста в соответствии с ФГОС ДО»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(72 часа)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Удостоверение</a:t>
                      </a:r>
                      <a:r>
                        <a:rPr lang="ru-RU" sz="1600" baseline="0" dirty="0" smtClean="0"/>
                        <a:t> о повышении квалификации </a:t>
                      </a:r>
                      <a:r>
                        <a:rPr lang="ru-RU" sz="1600" dirty="0" smtClean="0"/>
                        <a:t> № 20АА</a:t>
                      </a:r>
                      <a:r>
                        <a:rPr lang="ru-RU" sz="1600" baseline="0" dirty="0" smtClean="0"/>
                        <a:t> 012654</a:t>
                      </a:r>
                      <a:endParaRPr lang="ru-RU" sz="1600" dirty="0" smtClean="0"/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Picture 3" descr="F:\САЦИТА\20180211_1558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5204" r="3072" b="1846"/>
          <a:stretch/>
        </p:blipFill>
        <p:spPr bwMode="auto">
          <a:xfrm>
            <a:off x="5364089" y="1714057"/>
            <a:ext cx="3240359" cy="239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Сацита\Documents\мар коллекти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2"/>
          <a:stretch/>
        </p:blipFill>
        <p:spPr bwMode="auto">
          <a:xfrm>
            <a:off x="623072" y="4221088"/>
            <a:ext cx="4104456" cy="2402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18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76470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Карта участия в конкурсах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609160"/>
              </p:ext>
            </p:extLst>
          </p:nvPr>
        </p:nvGraphicFramePr>
        <p:xfrm>
          <a:off x="0" y="2060848"/>
          <a:ext cx="8977119" cy="340118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45458"/>
                <a:gridCol w="4733365"/>
                <a:gridCol w="1290918"/>
                <a:gridCol w="2307378"/>
              </a:tblGrid>
              <a:tr h="56064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Вид конкурса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9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Смотр –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конкурс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 Новогоднее оформление группы»</a:t>
                      </a: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Победитель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37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Смотр – конкурс «Мастерская Снеговика»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Победитель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214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Смотр - конкурс</a:t>
                      </a:r>
                      <a:r>
                        <a:rPr lang="ru-RU" sz="16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«Дары осени»</a:t>
                      </a:r>
                      <a:endParaRPr lang="ru-RU" sz="16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</a:t>
                      </a: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3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внутри сада  «Воспитатель года – 2018»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Победитель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16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179512" y="9754"/>
            <a:ext cx="88569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Поощрения и награды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787353"/>
              </p:ext>
            </p:extLst>
          </p:nvPr>
        </p:nvGraphicFramePr>
        <p:xfrm>
          <a:off x="179512" y="624524"/>
          <a:ext cx="8856984" cy="597666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30872"/>
                <a:gridCol w="2023885"/>
                <a:gridCol w="2023885"/>
                <a:gridCol w="2089171"/>
                <a:gridCol w="2089171"/>
              </a:tblGrid>
              <a:tr h="5235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3187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НАИМЕНОВАНИЕ НАГРАДЫ</a:t>
                      </a: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Грамота </a:t>
                      </a: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за  творческое исполнение поделки в смотре – конкурсе « Мастерская Снеговика»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Грамота</a:t>
                      </a: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за добросовестное отношение к труду, активное участие в жизни детского сада, в честь Дня воспитателя и всех дошкольных работников.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Грамота </a:t>
                      </a: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за  активное участие в проведении осенних мероприятий, и за отличную работу с родителями.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Грамота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место в конкурсе внутри сада «Воспитатель года – 2018»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43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КОПИЯ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F:\САЦИТА\20180211_1549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4867" r="5441" b="1983"/>
          <a:stretch/>
        </p:blipFill>
        <p:spPr bwMode="auto">
          <a:xfrm>
            <a:off x="872374" y="3720470"/>
            <a:ext cx="1929037" cy="272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САЦИТА\20180211_1551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3117" r="5902" b="2750"/>
          <a:stretch/>
        </p:blipFill>
        <p:spPr bwMode="auto">
          <a:xfrm>
            <a:off x="2915816" y="3720470"/>
            <a:ext cx="1885898" cy="272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САЦИТА\20180211_1553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3809" r="6826" b="2511"/>
          <a:stretch/>
        </p:blipFill>
        <p:spPr bwMode="auto">
          <a:xfrm>
            <a:off x="4952988" y="3719627"/>
            <a:ext cx="1944216" cy="272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20180212_104633.jpg"/>
          <p:cNvPicPr>
            <a:picLocks noChangeAspect="1" noChangeArrowheads="1"/>
          </p:cNvPicPr>
          <p:nvPr/>
        </p:nvPicPr>
        <p:blipFill>
          <a:blip r:embed="rId5" cstate="print"/>
          <a:srcRect l="15634" t="16831" r="11194" b="14124"/>
          <a:stretch>
            <a:fillRect/>
          </a:stretch>
        </p:blipFill>
        <p:spPr bwMode="auto">
          <a:xfrm rot="5400000">
            <a:off x="6602534" y="4113110"/>
            <a:ext cx="2725540" cy="1928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728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293805"/>
              </p:ext>
            </p:extLst>
          </p:nvPr>
        </p:nvGraphicFramePr>
        <p:xfrm>
          <a:off x="71500" y="1916832"/>
          <a:ext cx="8928992" cy="295028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41398"/>
                <a:gridCol w="1117390"/>
                <a:gridCol w="5395894"/>
                <a:gridCol w="937155"/>
                <a:gridCol w="937155"/>
              </a:tblGrid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Год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Результат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825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ДОУ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рисунков</a:t>
                      </a:r>
                      <a:r>
                        <a:rPr lang="ru-RU" baseline="0" dirty="0" smtClean="0"/>
                        <a:t> ко Дню Героев Отечества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</a:t>
                      </a:r>
                      <a:endParaRPr lang="ru-RU" dirty="0"/>
                    </a:p>
                  </a:txBody>
                  <a:tcPr marL="68580" marR="68580" marT="0" marB="0" anchor="ctr"/>
                </a:tc>
              </a:tr>
              <a:tr h="7689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ДОУ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Конкурс рисунков ко Дню Матери «Мамочка, любимая моя»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</a:t>
                      </a:r>
                      <a:endParaRPr lang="ru-RU" dirty="0"/>
                    </a:p>
                  </a:txBody>
                  <a:tcPr marL="68580" marR="68580" marT="0" marB="0" anchor="ctr"/>
                </a:tc>
              </a:tr>
              <a:tr h="6573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ДОУ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осенних</a:t>
                      </a:r>
                      <a:r>
                        <a:rPr lang="ru-RU" baseline="0" dirty="0" smtClean="0"/>
                        <a:t> корзин «Дары осени»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</a:t>
                      </a:r>
                      <a:endParaRPr lang="ru-RU" dirty="0"/>
                    </a:p>
                  </a:txBody>
                  <a:tcPr marL="68580" marR="68580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Смотр - конкурс построек из снега «Зимняя сказка» 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1-е место</a:t>
                      </a:r>
                      <a:endParaRPr lang="ru-RU" dirty="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90872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Карта </a:t>
            </a:r>
            <a:r>
              <a:rPr lang="ru-RU" sz="3600" b="1" dirty="0">
                <a:solidFill>
                  <a:srgbClr val="FF0000"/>
                </a:solidFill>
                <a:cs typeface="Aharoni" panose="02010803020104030203" pitchFamily="2" charset="-79"/>
              </a:rPr>
              <a:t>участия </a:t>
            </a:r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воспитанников </a:t>
            </a:r>
            <a:r>
              <a:rPr lang="ru-RU" sz="3600" b="1" dirty="0">
                <a:solidFill>
                  <a:srgbClr val="FF0000"/>
                </a:solidFill>
                <a:cs typeface="Aharoni" panose="02010803020104030203" pitchFamily="2" charset="-79"/>
              </a:rPr>
              <a:t>в </a:t>
            </a:r>
            <a:r>
              <a:rPr lang="ru-RU" sz="36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конкурсах</a:t>
            </a:r>
            <a:endParaRPr lang="ru-RU" sz="3600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893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е 43"/>
          <p:cNvSpPr txBox="1">
            <a:spLocks noChangeArrowheads="1"/>
          </p:cNvSpPr>
          <p:nvPr/>
        </p:nvSpPr>
        <p:spPr bwMode="auto">
          <a:xfrm>
            <a:off x="19749" y="18757"/>
            <a:ext cx="8944739" cy="132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44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Достижения воспитанников</a:t>
            </a:r>
            <a:endParaRPr lang="ru-RU" sz="44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841001"/>
              </p:ext>
            </p:extLst>
          </p:nvPr>
        </p:nvGraphicFramePr>
        <p:xfrm>
          <a:off x="395536" y="836713"/>
          <a:ext cx="8640961" cy="171501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080120"/>
                <a:gridCol w="2448272"/>
                <a:gridCol w="1080120"/>
                <a:gridCol w="1296144"/>
                <a:gridCol w="2736305"/>
              </a:tblGrid>
              <a:tr h="5092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Уровень 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Название конкурса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Год 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Результат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Копия</a:t>
                      </a:r>
                      <a:endParaRPr lang="ru-RU" dirty="0"/>
                    </a:p>
                  </a:txBody>
                  <a:tcPr/>
                </a:tc>
              </a:tr>
              <a:tr h="1074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ДОУ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dirty="0" smtClean="0"/>
                        <a:t>Смотр - конкурс «Зимняя сказка».  </a:t>
                      </a:r>
                    </a:p>
                    <a:p>
                      <a:pPr algn="l"/>
                      <a:r>
                        <a:rPr lang="ru-RU" dirty="0" smtClean="0"/>
                        <a:t>Постройки из снега.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2018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/>
                        <a:t>1 место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 descr="F:\САЦИТА\20180211_1551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424" r="6133" b="4935"/>
          <a:stretch/>
        </p:blipFill>
        <p:spPr bwMode="auto">
          <a:xfrm>
            <a:off x="6516216" y="1556791"/>
            <a:ext cx="2302652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0" b="38571"/>
          <a:stretch/>
        </p:blipFill>
        <p:spPr bwMode="auto">
          <a:xfrm>
            <a:off x="251520" y="2620045"/>
            <a:ext cx="5832648" cy="4215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9" b="26580"/>
          <a:stretch/>
        </p:blipFill>
        <p:spPr bwMode="auto">
          <a:xfrm>
            <a:off x="6084168" y="4361208"/>
            <a:ext cx="2878716" cy="2474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50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е 56"/>
          <p:cNvSpPr txBox="1"/>
          <p:nvPr/>
        </p:nvSpPr>
        <p:spPr>
          <a:xfrm>
            <a:off x="923679" y="2708920"/>
            <a:ext cx="7325995" cy="18288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5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33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ФОТОМАТЕРИАЛЫ</a:t>
            </a:r>
            <a:endParaRPr lang="ru-RU" sz="1100" dirty="0">
              <a:solidFill>
                <a:srgbClr val="FF33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143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е 5"/>
          <p:cNvSpPr txBox="1"/>
          <p:nvPr/>
        </p:nvSpPr>
        <p:spPr>
          <a:xfrm>
            <a:off x="1441031" y="-99392"/>
            <a:ext cx="4854662" cy="109183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000" b="1" dirty="0" smtClean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СОДЕРЖАНИЕ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оле 6"/>
          <p:cNvSpPr txBox="1">
            <a:spLocks/>
          </p:cNvSpPr>
          <p:nvPr/>
        </p:nvSpPr>
        <p:spPr>
          <a:xfrm>
            <a:off x="210875" y="4577124"/>
            <a:ext cx="6120680" cy="466507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Tx/>
              <a:buFont typeface="Wingdings"/>
              <a:buChar char=""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Раздел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3. Методическая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копилка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22323" y="5157192"/>
            <a:ext cx="61926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Документы и материалы по самообразованию</a:t>
            </a:r>
            <a:endParaRPr lang="ru-RU" sz="2000" kern="0" dirty="0">
              <a:solidFill>
                <a:sysClr val="windowText" lastClr="000000"/>
              </a:solidFill>
              <a:ea typeface="Calibri"/>
              <a:cs typeface="Times New Roman"/>
            </a:endParaRPr>
          </a:p>
          <a:p>
            <a:pPr marL="342900" lvl="0" indent="-34290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20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Достижения воспитанников</a:t>
            </a:r>
            <a:endParaRPr lang="ru-RU" sz="2000" kern="0" dirty="0">
              <a:solidFill>
                <a:sysClr val="windowText" lastClr="00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10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Фотоматериалы</a:t>
            </a:r>
            <a:endParaRPr lang="ru-RU" sz="2000" kern="0" dirty="0">
              <a:solidFill>
                <a:sysClr val="windowText" lastClr="000000"/>
              </a:solidFill>
              <a:ea typeface="Calibri"/>
              <a:cs typeface="Times New Roman"/>
            </a:endParaRPr>
          </a:p>
        </p:txBody>
      </p:sp>
      <p:sp>
        <p:nvSpPr>
          <p:cNvPr id="7" name="Поле 10"/>
          <p:cNvSpPr txBox="1">
            <a:spLocks noChangeArrowheads="1"/>
          </p:cNvSpPr>
          <p:nvPr/>
        </p:nvSpPr>
        <p:spPr bwMode="auto">
          <a:xfrm>
            <a:off x="1724905" y="1580298"/>
            <a:ext cx="5904657" cy="77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lumMod val="100000"/>
                    <a:lumOff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Анкета</a:t>
            </a:r>
            <a:endParaRPr lang="ru-RU" sz="2000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spcAft>
                <a:spcPts val="10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Дополнительная информация</a:t>
            </a:r>
            <a:endParaRPr lang="ru-RU" sz="20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4520" y="992445"/>
            <a:ext cx="687625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Clr>
                <a:srgbClr val="C0504D">
                  <a:lumMod val="75000"/>
                </a:srgbClr>
              </a:buClr>
              <a:buFont typeface="Wingdings"/>
              <a:buChar char=""/>
              <a:defRPr/>
            </a:pPr>
            <a:r>
              <a:rPr lang="ru-RU" sz="28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Раздел 1. Общие </a:t>
            </a:r>
            <a:r>
              <a:rPr lang="ru-RU" sz="28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сведения</a:t>
            </a:r>
            <a:endParaRPr lang="ru-RU" sz="2800" b="1" kern="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6782" y="2537592"/>
            <a:ext cx="646246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Clr>
                <a:srgbClr val="C0504D">
                  <a:lumMod val="75000"/>
                </a:srgbClr>
              </a:buClr>
              <a:buFont typeface="Wingdings"/>
              <a:buChar char=""/>
              <a:defRPr/>
            </a:pPr>
            <a:r>
              <a:rPr lang="ru-RU" sz="28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Раздел 2. Ресурсное обеспечение</a:t>
            </a:r>
            <a:endParaRPr lang="ru-RU" sz="2800" b="1" kern="0" dirty="0">
              <a:solidFill>
                <a:sysClr val="windowText" lastClr="000000"/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24905" y="3125445"/>
            <a:ext cx="5250322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0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Использование методических материалов и учебно-методической литературы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spcAft>
                <a:spcPts val="10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Использование ИКТ  в образовательном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процессе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458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0" y="692696"/>
            <a:ext cx="43924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Наши занятия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5362" name="Picture 2" descr="F:\САЦИТА\ВСЕ ДЛЯ КОНКУРСА РАЙОННОГО\IMG-20171222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32" y="116632"/>
            <a:ext cx="405045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САЦИТА\ВСЕ ДЛЯ КОНКУРСА РАЙОННОГО\20160630_115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15" y="3573016"/>
            <a:ext cx="5607285" cy="31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0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0" y="692696"/>
            <a:ext cx="43924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Наши занятия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Picture 4" descr="F:\САЦИТА\ВСЕ ДЛЯ КОНКУРСА РАЙОННОГО\IMG-20171222-WA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29" y="2790721"/>
            <a:ext cx="4559829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:\САЦИТА\ВСЕ ДЛЯ КОНКУРСА РАЙОННОГО\IMG-20171222-WA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5977"/>
            <a:ext cx="4158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40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F:\САЦИТА\ВСЕ ДЛЯ КОНКУРСА РАЙОННОГО\20180124_102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4555054" cy="341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745583" y="548680"/>
            <a:ext cx="30692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Наши занятия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7410" name="Picture 2" descr="F:\САЦИТА\ВСЕ ДЛЯ КОНКУРСА РАЙОННОГО\20180119_092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19669"/>
            <a:ext cx="4229543" cy="317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F:\САЦИТА\20180119_094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9670"/>
            <a:ext cx="4229542" cy="317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33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ацита\Documents\мар работы детей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5" y="404664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Сацита\Documents\мар работы дете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32651"/>
            <a:ext cx="5040560" cy="3702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923928" y="823020"/>
            <a:ext cx="30692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Наши занятия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0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Сацита\Documents\мар урок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766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ацита\Documents\мар урок 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3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851920" y="692696"/>
            <a:ext cx="30692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Наши занятия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6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916832"/>
            <a:ext cx="5496999" cy="924475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Наши </a:t>
            </a:r>
            <a:r>
              <a:rPr lang="ru-RU" sz="6000" b="1" dirty="0">
                <a:solidFill>
                  <a:srgbClr val="FF0000"/>
                </a:solidFill>
                <a:latin typeface="Monotype Corsiva" pitchFamily="66" charset="0"/>
              </a:rPr>
              <a:t>увлечения</a:t>
            </a:r>
          </a:p>
        </p:txBody>
      </p:sp>
      <p:pic>
        <p:nvPicPr>
          <p:cNvPr id="6" name="Picture 2" descr="F:\Сацита\2 младшая по труду урожай 2017\IMG-20170608-WA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1"/>
            <a:ext cx="3826566" cy="4802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" y="2859530"/>
            <a:ext cx="5243513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04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3" y="2276872"/>
            <a:ext cx="5087888" cy="924475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Наши </a:t>
            </a:r>
            <a:r>
              <a:rPr lang="ru-RU" sz="6000" b="1" dirty="0">
                <a:solidFill>
                  <a:srgbClr val="FF0000"/>
                </a:solidFill>
                <a:latin typeface="Monotype Corsiva" pitchFamily="66" charset="0"/>
              </a:rPr>
              <a:t>увлечения</a:t>
            </a:r>
          </a:p>
        </p:txBody>
      </p:sp>
      <p:pic>
        <p:nvPicPr>
          <p:cNvPr id="22530" name="Picture 2" descr="F:\САЦИТА\ВСЕ ДЛЯ КОНКУРСА РАЙОННОГО\IMG-20161220-WA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4943872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САЦИТА\ВСЕ ДЛЯ КОНКУРСА РАЙОННОГО\IMG-20161220-WA0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00830"/>
            <a:ext cx="3240360" cy="473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6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САЦИТА\20170907_102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4" y="2160221"/>
            <a:ext cx="4414888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0543" y="722885"/>
            <a:ext cx="4320480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600" b="1" dirty="0" smtClean="0">
                <a:solidFill>
                  <a:srgbClr val="CC0066"/>
                </a:solidFill>
                <a:latin typeface="Monotype Corsiva" pitchFamily="66" charset="0"/>
                <a:cs typeface="Arial"/>
              </a:rPr>
              <a:t>Игры</a:t>
            </a:r>
            <a:endParaRPr lang="ru-RU" sz="6600" dirty="0">
              <a:solidFill>
                <a:prstClr val="black">
                  <a:lumMod val="75000"/>
                  <a:lumOff val="25000"/>
                </a:prstClr>
              </a:solidFill>
              <a:latin typeface="Monotype Corsiva" pitchFamily="66" charset="0"/>
            </a:endParaRPr>
          </a:p>
        </p:txBody>
      </p:sp>
      <p:pic>
        <p:nvPicPr>
          <p:cNvPr id="12291" name="Picture 3" descr="F:\САЦИТА\ВСЕ ДЛЯ КОНКУРСА РАЙОННОГО\20180123_091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34380"/>
            <a:ext cx="429994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6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САЦИТА\ВСЕ ДЛЯ КОНКУРСА РАЙОННОГО\IMG-20160630-WA0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3" y="926812"/>
            <a:ext cx="7560720" cy="56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047167" y="58768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600" b="1" dirty="0" smtClean="0">
                <a:solidFill>
                  <a:srgbClr val="CC0066"/>
                </a:solidFill>
                <a:latin typeface="Monotype Corsiva" pitchFamily="66" charset="0"/>
                <a:cs typeface="Arial"/>
              </a:rPr>
              <a:t>Игры</a:t>
            </a:r>
            <a:endParaRPr lang="ru-RU" sz="6600" dirty="0">
              <a:solidFill>
                <a:prstClr val="black">
                  <a:lumMod val="75000"/>
                  <a:lumOff val="25000"/>
                </a:prst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56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782640" y="1095203"/>
            <a:ext cx="4223792" cy="207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600" b="1" dirty="0" smtClean="0">
                <a:solidFill>
                  <a:srgbClr val="CC0066"/>
                </a:solidFill>
                <a:latin typeface="Monotype Corsiva" pitchFamily="66" charset="0"/>
                <a:cs typeface="Arial"/>
              </a:rPr>
              <a:t>Здоровый образ жизни</a:t>
            </a:r>
            <a:endParaRPr lang="ru-RU" sz="6600" dirty="0">
              <a:solidFill>
                <a:prstClr val="black">
                  <a:lumMod val="75000"/>
                  <a:lumOff val="25000"/>
                </a:prstClr>
              </a:solidFill>
              <a:latin typeface="Monotype Corsiva" pitchFamily="66" charset="0"/>
            </a:endParaRPr>
          </a:p>
        </p:txBody>
      </p:sp>
      <p:pic>
        <p:nvPicPr>
          <p:cNvPr id="20482" name="Picture 2" descr="F:\САЦИТА\ВСЕ ДЛЯ КОНКУРСА РАЙОННОГО\IMG-20170620-WA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9962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САЦИТА\ВСЕ ДЛЯ КОНКУРСА РАЙОННОГО\IMG-20170620-WA0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58614"/>
            <a:ext cx="5375920" cy="3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1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е 9"/>
          <p:cNvSpPr txBox="1"/>
          <p:nvPr/>
        </p:nvSpPr>
        <p:spPr>
          <a:xfrm>
            <a:off x="13166" y="5031"/>
            <a:ext cx="8767244" cy="158959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РАЗДЕЛ 1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Общие сведения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оле 10"/>
          <p:cNvSpPr txBox="1">
            <a:spLocks noChangeArrowheads="1"/>
          </p:cNvSpPr>
          <p:nvPr/>
        </p:nvSpPr>
        <p:spPr bwMode="auto">
          <a:xfrm>
            <a:off x="899591" y="2276872"/>
            <a:ext cx="5904657" cy="331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>
                    <a:lumMod val="100000"/>
                    <a:lumOff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/>
              <a:buChar char=""/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Анкета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Clr>
                <a:schemeClr val="accent2">
                  <a:lumMod val="75000"/>
                </a:schemeClr>
              </a:buClr>
            </a:pPr>
            <a:endParaRPr lang="ru-RU" sz="2800" b="1" dirty="0" smtClean="0"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Clr>
                <a:schemeClr val="accent2">
                  <a:lumMod val="75000"/>
                </a:schemeClr>
              </a:buClr>
            </a:pP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chemeClr val="accent2">
                  <a:lumMod val="75000"/>
                </a:schemeClr>
              </a:buClr>
              <a:buFont typeface="Wingdings"/>
              <a:buChar char=""/>
            </a:pPr>
            <a:r>
              <a:rPr lang="ru-RU" sz="2800" b="1" dirty="0">
                <a:effectLst/>
                <a:latin typeface="Times New Roman"/>
                <a:ea typeface="Calibri"/>
                <a:cs typeface="Times New Roman"/>
              </a:rPr>
              <a:t>Дополнительная информация</a:t>
            </a: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77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125113" cy="924475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Конкурсы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Picture 2" descr="C:\Users\Сацита\Documents\снежная губ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165" y="3065678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Сацита\Documents\сне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6" y="1124744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58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57606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kern="0" dirty="0" smtClean="0">
                <a:solidFill>
                  <a:srgbClr val="7030A0"/>
                </a:solidFill>
                <a:latin typeface="Monotype Corsiva" pitchFamily="66" charset="0"/>
                <a:cs typeface="Arial"/>
              </a:rPr>
              <a:t>Наши выставки</a:t>
            </a:r>
            <a:endParaRPr lang="ru-RU" sz="6600" kern="0" dirty="0">
              <a:solidFill>
                <a:srgbClr val="7030A0"/>
              </a:solidFill>
            </a:endParaRPr>
          </a:p>
        </p:txBody>
      </p:sp>
      <p:pic>
        <p:nvPicPr>
          <p:cNvPr id="3" name="Picture 2" descr="C:\Users\Сацита\Documents\мар поделки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9" y="1556792"/>
            <a:ext cx="6768751" cy="4876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8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0553"/>
            <a:ext cx="60574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Arial"/>
              </a:rPr>
              <a:t>Мои </a:t>
            </a: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Arial"/>
              </a:rPr>
              <a:t>роли</a:t>
            </a:r>
            <a:endParaRPr kumimoji="0" lang="ru-RU" sz="6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3" name="Picture 2" descr="C:\Users\Сацита\Documents\баба яг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1" y="1988840"/>
            <a:ext cx="3528392" cy="4704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Сацита\Documents\баба яг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66" y="980728"/>
            <a:ext cx="3303113" cy="4404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0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Сацита\Documents\ро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3" y="1059692"/>
            <a:ext cx="4599236" cy="3449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62453"/>
            <a:ext cx="3024336" cy="403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0553"/>
            <a:ext cx="64807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Arial"/>
              </a:rPr>
              <a:t>Мои </a:t>
            </a: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Arial"/>
              </a:rPr>
              <a:t>роли</a:t>
            </a:r>
            <a:endParaRPr kumimoji="0" lang="ru-RU" sz="6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310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6" y="188640"/>
            <a:ext cx="8496944" cy="9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6600" b="1" dirty="0" smtClean="0">
                <a:solidFill>
                  <a:srgbClr val="CC0066"/>
                </a:solidFill>
                <a:latin typeface="Monotype Corsiva" pitchFamily="66" charset="0"/>
                <a:cs typeface="Arial"/>
              </a:rPr>
              <a:t>Самообразование</a:t>
            </a:r>
            <a:endParaRPr lang="ru-RU" sz="6600" dirty="0">
              <a:latin typeface="Monotype Corsiva" pitchFamily="66" charset="0"/>
            </a:endParaRPr>
          </a:p>
        </p:txBody>
      </p:sp>
      <p:pic>
        <p:nvPicPr>
          <p:cNvPr id="6" name="Picture 1" descr="C:\Users\Сацита\Documents\курс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000" y="1268760"/>
            <a:ext cx="4464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Я проф. уровень свой повышаю,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Сертификаты потом получаю,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Чтоб у воспитанников моих</a:t>
            </a:r>
            <a:r>
              <a:rPr lang="ru-RU" sz="2800" dirty="0" smtClean="0">
                <a:latin typeface="Monotype Corsiva" pitchFamily="66" charset="0"/>
              </a:rPr>
              <a:t>,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8" name="Picture 3" descr="C:\Users\Сацита\Documents\мар коол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80" y="3573016"/>
            <a:ext cx="4400709" cy="310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4095073"/>
            <a:ext cx="5112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Таких любимых и почти родных,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Был современный педагог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И в воспитательном процессе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Разносторонним он быть мог.</a:t>
            </a:r>
          </a:p>
        </p:txBody>
      </p:sp>
    </p:spTree>
    <p:extLst>
      <p:ext uri="{BB962C8B-B14F-4D97-AF65-F5344CB8AC3E}">
        <p14:creationId xmlns:p14="http://schemas.microsoft.com/office/powerpoint/2010/main" val="43682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Сацита\Documents\мар урок 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7"/>
          <a:stretch/>
        </p:blipFill>
        <p:spPr bwMode="auto">
          <a:xfrm>
            <a:off x="179513" y="1484784"/>
            <a:ext cx="8712967" cy="4668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260648"/>
            <a:ext cx="8640960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600" b="1" dirty="0" smtClean="0">
                <a:solidFill>
                  <a:srgbClr val="CC0066"/>
                </a:solidFill>
                <a:latin typeface="Monotype Corsiva" pitchFamily="66" charset="0"/>
                <a:ea typeface="Times New Roman"/>
                <a:cs typeface="Arial"/>
              </a:rPr>
              <a:t>Мы патриоты</a:t>
            </a:r>
            <a:endParaRPr lang="ru-RU" sz="6600" dirty="0">
              <a:solidFill>
                <a:prstClr val="black">
                  <a:lumMod val="75000"/>
                  <a:lumOff val="25000"/>
                </a:prst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4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Сацита\2 младшая по труду урожай 2017\IMG-20170608-WA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123569" cy="5184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03081" y="332656"/>
            <a:ext cx="4715159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«Почему я работаю в детском саду?»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Я на смену иду, обо всем забывая,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С головой окунусь в мир, где нет мне покоя.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Знаю, ждут, налетят, едва с ног не сбивая,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А в глазах столько счастья! Где возможно такое?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Я учу их и с ними учусь каждый день.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В страну знаний хотим открыть вместе двери.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Не ложится на лица сомнения тень.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Как мне верят они, кто еще так поверит?!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Уверена, я не напрасно тружусь,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Зовусь «воспитатель» и этим горжусь!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Наверное – это вот и есть ответ –</a:t>
            </a:r>
            <a:b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</a:br>
            <a:r>
              <a:rPr kumimoji="0" lang="ru-RU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Ценнее нашего труда на свете нет!»</a:t>
            </a:r>
          </a:p>
        </p:txBody>
      </p:sp>
    </p:spTree>
    <p:extLst>
      <p:ext uri="{BB962C8B-B14F-4D97-AF65-F5344CB8AC3E}">
        <p14:creationId xmlns:p14="http://schemas.microsoft.com/office/powerpoint/2010/main" val="270521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е 12"/>
          <p:cNvSpPr txBox="1"/>
          <p:nvPr/>
        </p:nvSpPr>
        <p:spPr>
          <a:xfrm>
            <a:off x="199750" y="0"/>
            <a:ext cx="8672494" cy="73912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АНКЕТА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14"/>
          <p:cNvSpPr txBox="1">
            <a:spLocks/>
          </p:cNvSpPr>
          <p:nvPr/>
        </p:nvSpPr>
        <p:spPr>
          <a:xfrm>
            <a:off x="4715627" y="980728"/>
            <a:ext cx="4355976" cy="299430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Ф.И.О. </a:t>
            </a:r>
            <a:r>
              <a:rPr lang="ru-RU" sz="1500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500" u="sng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Товбулатова</a:t>
            </a:r>
            <a:r>
              <a:rPr lang="ru-RU" sz="15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Марем Магомедовна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Дата рождения: </a:t>
            </a:r>
            <a:r>
              <a:rPr lang="ru-RU" sz="15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05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.02.1984 </a:t>
            </a:r>
            <a:r>
              <a:rPr kumimoji="0" lang="ru-RU" sz="15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год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Место рождения</a:t>
            </a: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 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пос. </a:t>
            </a:r>
            <a:r>
              <a:rPr lang="ru-RU" sz="15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Новогрозненский </a:t>
            </a:r>
            <a:r>
              <a:rPr lang="ru-RU" sz="1500" u="sng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Гудермесского</a:t>
            </a:r>
            <a:r>
              <a:rPr lang="ru-RU" sz="15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ru-RU" sz="15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района 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Чеченской Республики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Гражданство: 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РФ 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Пол: </a:t>
            </a:r>
            <a:r>
              <a:rPr kumimoji="0" lang="ru-RU" sz="15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женский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Домашний адрес: </a:t>
            </a:r>
            <a:r>
              <a:rPr kumimoji="0" lang="ru-RU" sz="150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Чеченская Республика</a:t>
            </a:r>
            <a:r>
              <a:rPr lang="ru-RU" sz="1500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</a:t>
            </a:r>
            <a:r>
              <a:rPr kumimoji="0" lang="ru-RU" sz="150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lang="ru-RU" sz="1500" u="sng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Гудермесский</a:t>
            </a:r>
            <a:r>
              <a:rPr lang="ru-RU" sz="15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ru-RU" sz="15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район, 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пос. </a:t>
            </a:r>
            <a:r>
              <a:rPr lang="ru-RU" sz="1500" u="sng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Ойсхар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ru-RU" sz="15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ул. 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Лесная 79.</a:t>
            </a:r>
            <a:endParaRPr kumimoji="0" lang="ru-RU" sz="15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Телефон: 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8(938)</a:t>
            </a:r>
            <a:r>
              <a:rPr kumimoji="0" lang="ru-RU" sz="1500" b="0" i="0" u="sng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901</a:t>
            </a:r>
            <a:r>
              <a:rPr kumimoji="0" lang="ru-RU" sz="15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-02-82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E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-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mail</a:t>
            </a: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 </a:t>
            </a:r>
            <a:r>
              <a:rPr lang="en-US" sz="15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TMarem84@mail.ru</a:t>
            </a:r>
            <a:endParaRPr lang="ru-RU" sz="15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оле 15"/>
          <p:cNvSpPr txBox="1">
            <a:spLocks/>
          </p:cNvSpPr>
          <p:nvPr/>
        </p:nvSpPr>
        <p:spPr>
          <a:xfrm>
            <a:off x="107504" y="4149080"/>
            <a:ext cx="8964099" cy="25922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1000"/>
              </a:spcAft>
            </a:pPr>
            <a:r>
              <a:rPr lang="ru-RU" sz="1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Образование:  </a:t>
            </a: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среднее профессиональное,  СПО «</a:t>
            </a:r>
            <a:r>
              <a:rPr lang="ru-RU" sz="1400" u="sng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Гудермесское</a:t>
            </a: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педагогическое училище», 2006 </a:t>
            </a:r>
            <a:r>
              <a:rPr lang="ru-RU" sz="1400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г</a:t>
            </a: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ru-RU" sz="1400" i="0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Место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работы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МБДОУ «Детский сад №4 «Вайнах»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sz="1400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Чеченская Республика, </a:t>
            </a:r>
            <a:r>
              <a:rPr lang="ru-RU" sz="1400" u="sng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Гудермесский</a:t>
            </a:r>
            <a:r>
              <a:rPr lang="ru-RU" sz="1400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 район, пос. </a:t>
            </a:r>
            <a:r>
              <a:rPr lang="ru-RU" sz="1400" u="sng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Ойсхар</a:t>
            </a:r>
            <a:r>
              <a:rPr kumimoji="0" lang="ru-RU" sz="14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ru-RU" sz="14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ул. </a:t>
            </a: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Закавказская 6а</a:t>
            </a:r>
            <a:r>
              <a:rPr kumimoji="0" lang="ru-RU" sz="14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</a:t>
            </a:r>
          </a:p>
          <a:p>
            <a:pPr lvl="0">
              <a:spcAft>
                <a:spcPts val="1000"/>
              </a:spcAft>
            </a:pPr>
            <a:r>
              <a:rPr lang="ru-RU" sz="1400" b="1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Занимаемая должность: </a:t>
            </a: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воспитатель  </a:t>
            </a:r>
            <a:endParaRPr lang="ru-RU" sz="1400" u="sng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sz="1400" b="1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Стаж </a:t>
            </a:r>
            <a:r>
              <a:rPr lang="ru-RU" sz="1400" b="1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работы:</a:t>
            </a:r>
          </a:p>
          <a:p>
            <a:pPr lvl="0">
              <a:spcAft>
                <a:spcPts val="1000"/>
              </a:spcAft>
            </a:pP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sz="1400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) общий 5</a:t>
            </a: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лет; </a:t>
            </a:r>
          </a:p>
          <a:p>
            <a:pPr lvl="0">
              <a:spcAft>
                <a:spcPts val="1000"/>
              </a:spcAft>
            </a:pP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б</a:t>
            </a:r>
            <a:r>
              <a:rPr lang="ru-RU" sz="1400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) в данном учреждении </a:t>
            </a: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2 года и 3 месяца;</a:t>
            </a:r>
            <a:endParaRPr lang="ru-RU" sz="1400" u="sng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в</a:t>
            </a:r>
            <a:r>
              <a:rPr lang="ru-RU" sz="1400" u="sng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) в занимаемой должности  </a:t>
            </a:r>
            <a:r>
              <a:rPr lang="ru-RU" sz="1400" u="sng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2 года и 7 месяцев.</a:t>
            </a:r>
            <a:endParaRPr lang="ru-RU" sz="1400" u="sng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endParaRPr kumimoji="0" lang="ru-RU" sz="1400" b="0" i="0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b="10135"/>
          <a:stretch/>
        </p:blipFill>
        <p:spPr bwMode="auto">
          <a:xfrm>
            <a:off x="219986" y="855760"/>
            <a:ext cx="4316011" cy="311927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0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е 18"/>
          <p:cNvSpPr txBox="1"/>
          <p:nvPr/>
        </p:nvSpPr>
        <p:spPr>
          <a:xfrm>
            <a:off x="107504" y="48404"/>
            <a:ext cx="7237095" cy="1697901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ДОПОЛНИТЕЛЬНАЯ 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ИНФОРМАЦИЯ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445" y="1750041"/>
            <a:ext cx="667848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Чеченский язык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родной</a:t>
            </a:r>
          </a:p>
          <a:p>
            <a:pPr lvl="0">
              <a:spcAft>
                <a:spcPts val="1000"/>
              </a:spcAft>
            </a:pPr>
            <a:endParaRPr lang="ru-RU" sz="22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Русский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язык: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владею свободно</a:t>
            </a:r>
          </a:p>
          <a:p>
            <a:pPr lvl="0">
              <a:spcAft>
                <a:spcPts val="1000"/>
              </a:spcAft>
            </a:pP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Навыки работы с ПК</a:t>
            </a:r>
            <a:r>
              <a:rPr lang="en-US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en-US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Microsoft Word , Microsoft </a:t>
            </a:r>
            <a:r>
              <a:rPr lang="en-US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Excel</a:t>
            </a:r>
            <a:r>
              <a:rPr lang="ru-RU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</a:t>
            </a:r>
            <a:r>
              <a:rPr lang="en-US" sz="2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Microsoft </a:t>
            </a:r>
            <a:r>
              <a:rPr lang="en-US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PowerPoint.</a:t>
            </a:r>
            <a:endParaRPr lang="ru-RU" sz="22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Интересы, предпочтения, хобби: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выращивание комнатных растений, изготовление поделок .</a:t>
            </a:r>
            <a:endParaRPr lang="ru-RU" sz="11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907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е 20"/>
          <p:cNvSpPr txBox="1"/>
          <p:nvPr/>
        </p:nvSpPr>
        <p:spPr>
          <a:xfrm>
            <a:off x="107504" y="116632"/>
            <a:ext cx="7247890" cy="158417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Раздел 2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Ресурсное обеспечение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оле 29"/>
          <p:cNvSpPr txBox="1">
            <a:spLocks/>
          </p:cNvSpPr>
          <p:nvPr/>
        </p:nvSpPr>
        <p:spPr>
          <a:xfrm>
            <a:off x="-17543" y="1991787"/>
            <a:ext cx="7372937" cy="69357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Список научно-методического обеспечения:</a:t>
            </a:r>
            <a:endParaRPr kumimoji="0" lang="ru-RU" sz="1100" b="1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45720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21"/>
          <p:cNvSpPr txBox="1">
            <a:spLocks noChangeArrowheads="1"/>
          </p:cNvSpPr>
          <p:nvPr/>
        </p:nvSpPr>
        <p:spPr bwMode="auto">
          <a:xfrm>
            <a:off x="74902" y="2996952"/>
            <a:ext cx="7280492" cy="384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Использование методических материалов и учебно-методической литературы;</a:t>
            </a:r>
          </a:p>
          <a:p>
            <a:pPr lvl="0">
              <a:spcAft>
                <a:spcPts val="10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sz="2000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Использование ИКТ  в образовательном процессе.</a:t>
            </a:r>
          </a:p>
          <a:p>
            <a:pPr lvl="0">
              <a:spcAft>
                <a:spcPts val="10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sz="2000" dirty="0" smtClean="0">
              <a:effectLst/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sz="2000" dirty="0" smtClean="0">
              <a:effectLst/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8907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е 24"/>
          <p:cNvSpPr txBox="1">
            <a:spLocks noChangeArrowheads="1"/>
          </p:cNvSpPr>
          <p:nvPr/>
        </p:nvSpPr>
        <p:spPr bwMode="auto">
          <a:xfrm>
            <a:off x="107504" y="17203"/>
            <a:ext cx="7381875" cy="153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1000"/>
              </a:spcAft>
            </a:pPr>
            <a:r>
              <a:rPr lang="ru-RU" sz="32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Использование методических материалов и учебно-методической литературы: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3" name="Поле 26"/>
          <p:cNvSpPr txBox="1">
            <a:spLocks noChangeArrowheads="1"/>
          </p:cNvSpPr>
          <p:nvPr/>
        </p:nvSpPr>
        <p:spPr bwMode="auto">
          <a:xfrm>
            <a:off x="104500" y="1628800"/>
            <a:ext cx="698477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Л.И.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Пензулаева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Физкультурные занятия с детьми 3-4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лет. </a:t>
            </a:r>
            <a:endParaRPr lang="ru-RU" sz="14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Т.Н.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Доронова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С.Г. Якобсон обучение детей 2-4 лет рисованию, лепке, аппликации в игре.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Лепка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3-4 лет Д.Н.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Колдина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2.младшая группа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2016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Аппликация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3-4 лет Д.Н.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Колдина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2.младшая группа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2016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 Ознакомление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природой в детском саду О.А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Соломенникова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2.младшая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2016 г.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Развитие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деятельности Н.Ф. Губанова. младшая группа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Развивающие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детей 2-7 лет Е.Н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дошкольника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для детей 3-5 лет (сценарии физкультурных занятий и развлечений в ДОУ) 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на детей на прогулке Т.Г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Кобзева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Г.С. Александрова. И.А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Холодова. 2016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Р.Э. Юсупов. В.И. Николаенко -Чеченский орнамент в детском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саду2015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З.И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Батукаева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Театрализованная деятельность по мотивам чеченских народных сказок. Для детей от 2-7 лет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2015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1400" dirty="0"/>
              <a:t>Развитие речи в детском саду В.В. </a:t>
            </a:r>
            <a:r>
              <a:rPr lang="ru-RU" sz="1400" dirty="0" err="1"/>
              <a:t>Гербова</a:t>
            </a:r>
            <a:r>
              <a:rPr lang="ru-RU" sz="1400" dirty="0"/>
              <a:t>.  младшая группа</a:t>
            </a:r>
            <a:r>
              <a:rPr lang="ru-RU" sz="1400" dirty="0" smtClean="0"/>
              <a:t>. 2015 г.</a:t>
            </a:r>
            <a:endParaRPr lang="ru-RU" sz="1400" dirty="0"/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подвижных игр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Э.Я.Степаненко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занятий с детьми 2-7 лет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2016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07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151610"/>
              </p:ext>
            </p:extLst>
          </p:nvPr>
        </p:nvGraphicFramePr>
        <p:xfrm>
          <a:off x="287524" y="2276872"/>
          <a:ext cx="8568952" cy="441413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499478"/>
                <a:gridCol w="4163574"/>
                <a:gridCol w="3905900"/>
              </a:tblGrid>
              <a:tr h="419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сайта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Адрес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MATVEJKA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hlinkClick r:id="rId2"/>
                        </a:rPr>
                        <a:t>http://matveyrybka.ucoz.ru/</a:t>
                      </a:r>
                      <a:r>
                        <a:rPr lang="ru-RU" sz="1400" u="sng" dirty="0">
                          <a:effectLst/>
                          <a:hlinkClick r:id="rId3"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Для педагогов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4"/>
                        </a:rPr>
                        <a:t>http</a:t>
                      </a:r>
                      <a:r>
                        <a:rPr lang="ru-RU" sz="1400" u="sng">
                          <a:effectLst/>
                          <a:hlinkClick r:id="rId4"/>
                        </a:rPr>
                        <a:t>://</a:t>
                      </a:r>
                      <a:r>
                        <a:rPr lang="en-US" sz="1400" u="sng">
                          <a:effectLst/>
                          <a:hlinkClick r:id="rId4"/>
                        </a:rPr>
                        <a:t>www</a:t>
                      </a:r>
                      <a:r>
                        <a:rPr lang="ru-RU" sz="1400" u="sng">
                          <a:effectLst/>
                          <a:hlinkClick r:id="rId4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4"/>
                        </a:rPr>
                        <a:t>o</a:t>
                      </a:r>
                      <a:r>
                        <a:rPr lang="ru-RU" sz="1400" u="sng">
                          <a:effectLst/>
                          <a:hlinkClick r:id="rId4"/>
                        </a:rPr>
                        <a:t>-</a:t>
                      </a:r>
                      <a:r>
                        <a:rPr lang="en-US" sz="1400" u="sng">
                          <a:effectLst/>
                          <a:hlinkClick r:id="rId4"/>
                        </a:rPr>
                        <a:t>detstve</a:t>
                      </a:r>
                      <a:r>
                        <a:rPr lang="ru-RU" sz="1400" u="sng">
                          <a:effectLst/>
                          <a:hlinkClick r:id="rId4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4"/>
                        </a:rPr>
                        <a:t>ru</a:t>
                      </a:r>
                      <a:r>
                        <a:rPr lang="ru-RU" sz="1400" u="sng">
                          <a:effectLst/>
                          <a:hlinkClick r:id="rId4"/>
                        </a:rPr>
                        <a:t>/</a:t>
                      </a:r>
                      <a:r>
                        <a:rPr lang="en-US" sz="1400" u="sng">
                          <a:effectLst/>
                          <a:hlinkClick r:id="rId4"/>
                        </a:rPr>
                        <a:t>forteachers</a:t>
                      </a:r>
                      <a:r>
                        <a:rPr lang="ru-RU" sz="1400" u="sng">
                          <a:effectLst/>
                          <a:hlinkClick r:id="rId4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4"/>
                        </a:rPr>
                        <a:t>html</a:t>
                      </a:r>
                      <a:r>
                        <a:rPr lang="ru-RU" sz="1400" u="sng">
                          <a:effectLst/>
                          <a:hlinkClick r:id="rId3"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Портал Солнышко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5"/>
                        </a:rPr>
                        <a:t>http</a:t>
                      </a:r>
                      <a:r>
                        <a:rPr lang="ru-RU" sz="1400" u="sng">
                          <a:effectLst/>
                          <a:hlinkClick r:id="rId5"/>
                        </a:rPr>
                        <a:t>://</a:t>
                      </a:r>
                      <a:r>
                        <a:rPr lang="en-US" sz="1400" u="sng">
                          <a:effectLst/>
                          <a:hlinkClick r:id="rId5"/>
                        </a:rPr>
                        <a:t>www</a:t>
                      </a:r>
                      <a:r>
                        <a:rPr lang="ru-RU" sz="1400" u="sng">
                          <a:effectLst/>
                          <a:hlinkClick r:id="rId5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5"/>
                        </a:rPr>
                        <a:t>solnet</a:t>
                      </a:r>
                      <a:r>
                        <a:rPr lang="ru-RU" sz="1400" u="sng">
                          <a:effectLst/>
                          <a:hlinkClick r:id="rId5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5"/>
                        </a:rPr>
                        <a:t>ee</a:t>
                      </a:r>
                      <a:r>
                        <a:rPr lang="ru-RU" sz="1400" u="sng">
                          <a:effectLst/>
                          <a:hlinkClick r:id="rId5"/>
                        </a:rPr>
                        <a:t>/</a:t>
                      </a:r>
                      <a:r>
                        <a:rPr lang="en-US" sz="1400" u="sng">
                          <a:effectLst/>
                          <a:hlinkClick r:id="rId5"/>
                        </a:rPr>
                        <a:t>contests</a:t>
                      </a:r>
                      <a:r>
                        <a:rPr lang="ru-RU" sz="1400" u="sng">
                          <a:effectLst/>
                          <a:hlinkClick r:id="rId5"/>
                        </a:rPr>
                        <a:t>/</a:t>
                      </a:r>
                      <a:r>
                        <a:rPr lang="en-US" sz="1400" u="sng">
                          <a:effectLst/>
                          <a:hlinkClick r:id="rId5"/>
                        </a:rPr>
                        <a:t>index</a:t>
                      </a:r>
                      <a:r>
                        <a:rPr lang="ru-RU" sz="1400" u="sng">
                          <a:effectLst/>
                          <a:hlinkClick r:id="rId5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5"/>
                        </a:rPr>
                        <a:t>php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Kinder-planet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6"/>
                        </a:rPr>
                        <a:t>http</a:t>
                      </a:r>
                      <a:r>
                        <a:rPr lang="ru-RU" sz="1400" u="sng">
                          <a:effectLst/>
                          <a:hlinkClick r:id="rId6"/>
                        </a:rPr>
                        <a:t>://95.31.1.68/</a:t>
                      </a:r>
                      <a:r>
                        <a:rPr lang="en-US" sz="1400" u="sng">
                          <a:effectLst/>
                          <a:hlinkClick r:id="rId6"/>
                        </a:rPr>
                        <a:t>users</a:t>
                      </a:r>
                      <a:r>
                        <a:rPr lang="ru-RU" sz="1400" u="sng">
                          <a:effectLst/>
                          <a:hlinkClick r:id="rId6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6"/>
                        </a:rPr>
                        <a:t>php</a:t>
                      </a:r>
                      <a:r>
                        <a:rPr lang="ru-RU" sz="1400" u="sng">
                          <a:effectLst/>
                          <a:hlinkClick r:id="rId6"/>
                        </a:rPr>
                        <a:t>?</a:t>
                      </a:r>
                      <a:r>
                        <a:rPr lang="en-US" sz="1400" u="sng">
                          <a:effectLst/>
                          <a:hlinkClick r:id="rId6"/>
                        </a:rPr>
                        <a:t>m</a:t>
                      </a:r>
                      <a:r>
                        <a:rPr lang="ru-RU" sz="1400" u="sng">
                          <a:effectLst/>
                          <a:hlinkClick r:id="rId6"/>
                        </a:rPr>
                        <a:t>=</a:t>
                      </a:r>
                      <a:r>
                        <a:rPr lang="en-US" sz="1400" u="sng">
                          <a:effectLst/>
                          <a:hlinkClick r:id="rId6"/>
                        </a:rPr>
                        <a:t>register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Твой ребенок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7"/>
                        </a:rPr>
                        <a:t>http</a:t>
                      </a:r>
                      <a:r>
                        <a:rPr lang="ru-RU" sz="1400" u="sng">
                          <a:effectLst/>
                          <a:hlinkClick r:id="rId7"/>
                        </a:rPr>
                        <a:t>://</a:t>
                      </a:r>
                      <a:r>
                        <a:rPr lang="en-US" sz="1400" u="sng">
                          <a:effectLst/>
                          <a:hlinkClick r:id="rId7"/>
                        </a:rPr>
                        <a:t>www</a:t>
                      </a:r>
                      <a:r>
                        <a:rPr lang="ru-RU" sz="1400" u="sng">
                          <a:effectLst/>
                          <a:hlinkClick r:id="rId7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7"/>
                        </a:rPr>
                        <a:t>tvoyrebenok</a:t>
                      </a:r>
                      <a:r>
                        <a:rPr lang="ru-RU" sz="1400" u="sng">
                          <a:effectLst/>
                          <a:hlinkClick r:id="rId7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7"/>
                        </a:rPr>
                        <a:t>ru</a:t>
                      </a:r>
                      <a:r>
                        <a:rPr lang="ru-RU" sz="1400" u="sng">
                          <a:effectLst/>
                          <a:hlinkClick r:id="rId7"/>
                        </a:rPr>
                        <a:t>/</a:t>
                      </a:r>
                      <a:r>
                        <a:rPr lang="en-US" sz="1400" u="sng">
                          <a:effectLst/>
                          <a:hlinkClick r:id="rId7"/>
                        </a:rPr>
                        <a:t>index</a:t>
                      </a:r>
                      <a:r>
                        <a:rPr lang="ru-RU" sz="1400" u="sng">
                          <a:effectLst/>
                          <a:hlinkClick r:id="rId7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7"/>
                        </a:rPr>
                        <a:t>shtml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Воспитание детей дошкольного возраста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8"/>
                        </a:rPr>
                        <a:t>http</a:t>
                      </a:r>
                      <a:r>
                        <a:rPr lang="ru-RU" sz="1400" u="sng">
                          <a:effectLst/>
                          <a:hlinkClick r:id="rId8"/>
                        </a:rPr>
                        <a:t>://</a:t>
                      </a:r>
                      <a:r>
                        <a:rPr lang="en-US" sz="1400" u="sng">
                          <a:effectLst/>
                          <a:hlinkClick r:id="rId8"/>
                        </a:rPr>
                        <a:t>doshvozrast</a:t>
                      </a:r>
                      <a:r>
                        <a:rPr lang="ru-RU" sz="1400" u="sng">
                          <a:effectLst/>
                          <a:hlinkClick r:id="rId8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8"/>
                        </a:rPr>
                        <a:t>ru</a:t>
                      </a:r>
                      <a:r>
                        <a:rPr lang="ru-RU" sz="1400" u="sng">
                          <a:effectLst/>
                          <a:hlinkClick r:id="rId8"/>
                        </a:rPr>
                        <a:t>/</a:t>
                      </a:r>
                      <a:r>
                        <a:rPr lang="en-US" sz="1400" u="sng">
                          <a:effectLst/>
                          <a:hlinkClick r:id="rId8"/>
                        </a:rPr>
                        <a:t>rabrod</a:t>
                      </a:r>
                      <a:r>
                        <a:rPr lang="ru-RU" sz="1400" u="sng">
                          <a:effectLst/>
                          <a:hlinkClick r:id="rId8"/>
                        </a:rPr>
                        <a:t>/</a:t>
                      </a:r>
                      <a:r>
                        <a:rPr lang="en-US" sz="1400" u="sng">
                          <a:effectLst/>
                          <a:hlinkClick r:id="rId8"/>
                        </a:rPr>
                        <a:t>rabrod</a:t>
                      </a:r>
                      <a:r>
                        <a:rPr lang="ru-RU" sz="1400" u="sng">
                          <a:effectLst/>
                          <a:hlinkClick r:id="rId8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8"/>
                        </a:rPr>
                        <a:t>htm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Челябинский дошкольный портал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9"/>
                        </a:rPr>
                        <a:t>http://forchel.ru/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Мультимедиа для дошколят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10"/>
                        </a:rPr>
                        <a:t>http://lutiksol.narod2.ru/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Конспекты занятий в детском саду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11"/>
                        </a:rPr>
                        <a:t>http://konspekt.vscolu.ru/</a:t>
                      </a:r>
                      <a:r>
                        <a:rPr lang="en-US" sz="14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Дети-66.ру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hlinkClick r:id="rId12"/>
                        </a:rPr>
                        <a:t>http</a:t>
                      </a:r>
                      <a:r>
                        <a:rPr lang="ru-RU" sz="1400" u="sng">
                          <a:effectLst/>
                          <a:hlinkClick r:id="rId12"/>
                        </a:rPr>
                        <a:t>://</a:t>
                      </a:r>
                      <a:r>
                        <a:rPr lang="en-US" sz="1400" u="sng">
                          <a:effectLst/>
                          <a:hlinkClick r:id="rId12"/>
                        </a:rPr>
                        <a:t>www</a:t>
                      </a:r>
                      <a:r>
                        <a:rPr lang="ru-RU" sz="1400" u="sng">
                          <a:effectLst/>
                          <a:hlinkClick r:id="rId12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12"/>
                        </a:rPr>
                        <a:t>liveinternet</a:t>
                      </a:r>
                      <a:r>
                        <a:rPr lang="ru-RU" sz="1400" u="sng">
                          <a:effectLst/>
                          <a:hlinkClick r:id="rId12"/>
                        </a:rPr>
                        <a:t>.</a:t>
                      </a:r>
                      <a:r>
                        <a:rPr lang="en-US" sz="1400" u="sng">
                          <a:effectLst/>
                          <a:hlinkClick r:id="rId12"/>
                        </a:rPr>
                        <a:t>ru</a:t>
                      </a:r>
                      <a:r>
                        <a:rPr lang="ru-RU" sz="1400" u="sng">
                          <a:effectLst/>
                          <a:hlinkClick r:id="rId12"/>
                        </a:rPr>
                        <a:t>/</a:t>
                      </a:r>
                      <a:r>
                        <a:rPr lang="en-US" sz="1400" u="sng">
                          <a:effectLst/>
                          <a:hlinkClick r:id="rId12"/>
                        </a:rPr>
                        <a:t>users</a:t>
                      </a:r>
                      <a:r>
                        <a:rPr lang="ru-RU" sz="1400" u="sng">
                          <a:effectLst/>
                          <a:hlinkClick r:id="rId12"/>
                        </a:rPr>
                        <a:t>/</a:t>
                      </a:r>
                      <a:r>
                        <a:rPr lang="en-US" sz="1400" u="sng">
                          <a:effectLst/>
                          <a:hlinkClick r:id="rId12"/>
                        </a:rPr>
                        <a:t>deti</a:t>
                      </a:r>
                      <a:r>
                        <a:rPr lang="ru-RU" sz="1400" u="sng">
                          <a:effectLst/>
                          <a:hlinkClick r:id="rId12"/>
                        </a:rPr>
                        <a:t>-66/</a:t>
                      </a:r>
                      <a:r>
                        <a:rPr lang="ru-RU" sz="14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ДЕТсад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hlinkClick r:id="rId3"/>
                        </a:rPr>
                        <a:t>http://detsad-kitty.ru/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25059" y="1355641"/>
            <a:ext cx="8496944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50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70C0"/>
                </a:solidFill>
                <a:ea typeface="Calibri"/>
                <a:cs typeface="Times New Roman"/>
              </a:rPr>
              <a:t> </a:t>
            </a:r>
            <a:r>
              <a:rPr lang="ru-RU" sz="2800" b="1" u="sng" dirty="0">
                <a:solidFill>
                  <a:srgbClr val="FF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Список используемых Интернет- ресурсов:</a:t>
            </a:r>
            <a:endParaRPr lang="ru-RU" sz="2800" u="sng" dirty="0">
              <a:solidFill>
                <a:srgbClr val="FF33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Поле 27"/>
          <p:cNvSpPr txBox="1">
            <a:spLocks noChangeArrowheads="1"/>
          </p:cNvSpPr>
          <p:nvPr/>
        </p:nvSpPr>
        <p:spPr bwMode="auto">
          <a:xfrm>
            <a:off x="0" y="18744"/>
            <a:ext cx="9144000" cy="62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Использование ИКТ  в образовательном процессе</a:t>
            </a:r>
            <a:r>
              <a:rPr lang="ru-RU" sz="3600" b="1" dirty="0" smtClean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ru-RU" sz="3600" b="1" dirty="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е 39"/>
          <p:cNvSpPr txBox="1"/>
          <p:nvPr/>
        </p:nvSpPr>
        <p:spPr>
          <a:xfrm>
            <a:off x="35626" y="33726"/>
            <a:ext cx="7315200" cy="18288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Раздел 3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Методическая копилка</a:t>
            </a:r>
            <a:endParaRPr lang="ru-RU" sz="11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988840"/>
            <a:ext cx="65232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ru-RU" sz="28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Документы и материалы по </a:t>
            </a:r>
            <a:r>
              <a:rPr lang="ru-RU" sz="28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самообразованию</a:t>
            </a:r>
          </a:p>
          <a:p>
            <a:pPr lvl="0">
              <a:lnSpc>
                <a:spcPct val="150000"/>
              </a:lnSpc>
              <a:buClr>
                <a:srgbClr val="C0504D">
                  <a:lumMod val="75000"/>
                </a:srgbClr>
              </a:buClr>
              <a:defRPr/>
            </a:pPr>
            <a:endParaRPr lang="ru-RU" sz="2800" b="1" kern="0" dirty="0">
              <a:solidFill>
                <a:sysClr val="windowText" lastClr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ru-RU" sz="28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Достижения </a:t>
            </a:r>
            <a:r>
              <a:rPr lang="ru-RU" sz="2800" b="1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воспитанников</a:t>
            </a:r>
          </a:p>
          <a:p>
            <a:pPr lvl="0">
              <a:lnSpc>
                <a:spcPct val="150000"/>
              </a:lnSpc>
              <a:buClr>
                <a:srgbClr val="C0504D">
                  <a:lumMod val="75000"/>
                </a:srgbClr>
              </a:buClr>
              <a:defRPr/>
            </a:pPr>
            <a:endParaRPr lang="ru-RU" sz="2800" b="1" kern="0" dirty="0">
              <a:solidFill>
                <a:sysClr val="windowText" lastClr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ru-RU" sz="28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Фотоматериалы</a:t>
            </a:r>
            <a:endParaRPr lang="ru-RU" sz="2800" b="1" kern="0" dirty="0">
              <a:solidFill>
                <a:sysClr val="windowText" lastClr="0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295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1231</Words>
  <Application>Microsoft Office PowerPoint</Application>
  <PresentationFormat>Экран (4:3)</PresentationFormat>
  <Paragraphs>308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36</vt:i4>
      </vt:variant>
    </vt:vector>
  </HeadingPairs>
  <TitlesOfParts>
    <vt:vector size="53" baseType="lpstr">
      <vt:lpstr>Batang</vt:lpstr>
      <vt:lpstr>Aharoni</vt:lpstr>
      <vt:lpstr>Arial</vt:lpstr>
      <vt:lpstr>Bookman Old Style</vt:lpstr>
      <vt:lpstr>Calibri</vt:lpstr>
      <vt:lpstr>Monotype Corsiva</vt:lpstr>
      <vt:lpstr>Times New Roman</vt:lpstr>
      <vt:lpstr>Trebuchet MS</vt:lpstr>
      <vt:lpstr>Verdana</vt:lpstr>
      <vt:lpstr>Wingdings</vt:lpstr>
      <vt:lpstr>Шаблон 2</vt:lpstr>
      <vt:lpstr>1_Шаблон 2</vt:lpstr>
      <vt:lpstr>2_Тема Office</vt:lpstr>
      <vt:lpstr>3_Тема Office</vt:lpstr>
      <vt:lpstr>4_Тема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увлечения</vt:lpstr>
      <vt:lpstr>Наши увлечения</vt:lpstr>
      <vt:lpstr>Презентация PowerPoint</vt:lpstr>
      <vt:lpstr>Презентация PowerPoint</vt:lpstr>
      <vt:lpstr>Презентация PowerPoint</vt:lpstr>
      <vt:lpstr>Конкурсы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225</cp:revision>
  <cp:lastPrinted>2014-01-12T15:07:22Z</cp:lastPrinted>
  <dcterms:created xsi:type="dcterms:W3CDTF">2013-01-31T10:08:31Z</dcterms:created>
  <dcterms:modified xsi:type="dcterms:W3CDTF">2018-02-12T11:45:44Z</dcterms:modified>
</cp:coreProperties>
</file>